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9.xml" ContentType="application/vnd.openxmlformats-officedocument.presentationml.notesSlide+xml"/>
  <Override PartName="/ppt/slideLayouts/slideLayout9.xml" ContentType="application/vnd.openxmlformats-officedocument.presentationml.slideLayout+xml"/>
  <Override PartName="/ppt/notesSlides/notesSlide11.xml" ContentType="application/vnd.openxmlformats-officedocument.presentationml.notesSlide+xml"/>
  <Override PartName="/ppt/notesSlides/notesSlide8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3.xml" ContentType="application/vnd.openxmlformats-officedocument.presentationml.notesSlide+xml"/>
  <Override PartName="/ppt/notesSlides/notesSlide1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6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theme/themeOverride7.xml" ContentType="application/vnd.openxmlformats-officedocument.themeOverrid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Masters/notesMaster1.xml" ContentType="application/vnd.openxmlformats-officedocument.presentationml.notesMaster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5" r:id="rId10"/>
    <p:sldId id="263" r:id="rId11"/>
    <p:sldId id="264" r:id="rId12"/>
    <p:sldId id="277" r:id="rId13"/>
    <p:sldId id="272" r:id="rId14"/>
    <p:sldId id="274" r:id="rId15"/>
    <p:sldId id="273" r:id="rId16"/>
    <p:sldId id="275" r:id="rId17"/>
    <p:sldId id="276" r:id="rId18"/>
    <p:sldId id="266" r:id="rId19"/>
    <p:sldId id="267" r:id="rId20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3F7DFE-B423-4624-AE7E-1C22DC6A0EC0}" v="2" dt="2024-06-14T07:21:36.937"/>
    <p1510:client id="{7EF9AAEF-CB44-40FB-9E18-98D80FAC1EF7}" v="457" dt="2024-06-13T19:57:21.376"/>
    <p1510:client id="{7FAA21B5-6035-4EF9-B5BC-EAAE3817BC16}" v="2" dt="2024-06-14T06:13:39.285"/>
    <p1510:client id="{91DB30A9-301C-4724-B8A7-57FF478B77B3}" v="4" dt="2024-06-13T16:48:47.606"/>
    <p1510:client id="{9AE39BFE-75C3-46E6-9D61-CC8B547FFA33}" v="27" dt="2024-06-14T06:53:20.020"/>
    <p1510:client id="{CE0D7288-C376-4B62-9976-6D3261034972}" v="1704" dt="2024-06-13T22:09:10.341"/>
    <p1510:client id="{DE16A238-9AA6-440B-87E9-FA6129DC7602}" v="6" dt="2024-06-14T06:57:08.830"/>
    <p1510:client id="{E50F7B30-0EA0-47F0-9C75-C9F47BB76177}" v="29" dt="2024-06-13T16:44:12.994"/>
    <p1510:client id="{EF084486-9FF3-405D-8EE9-DE78DBC9821C}" v="9" dt="2024-06-13T16:38:34.393"/>
    <p1510:client id="{F3E73FEA-679C-48D0-8CD3-23EB703BD47C}" v="53" dt="2024-06-13T16:39:54.7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7" autoAdjust="0"/>
    <p:restoredTop sz="94660"/>
  </p:normalViewPr>
  <p:slideViewPr>
    <p:cSldViewPr snapToGrid="0">
      <p:cViewPr>
        <p:scale>
          <a:sx n="125" d="100"/>
          <a:sy n="125" d="100"/>
        </p:scale>
        <p:origin x="1073" y="1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28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openxmlformats.org/officeDocument/2006/relationships/customXml" Target="../customXml/item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Arkusz1!$B$1</c:f>
              <c:strCache>
                <c:ptCount val="1"/>
                <c:pt idx="0">
                  <c:v>Sprzedaż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AC3-4C9E-A55D-19C67B57A258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FAC3-4C9E-A55D-19C67B57A25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Arkusz1!$A$2:$A$5</c:f>
              <c:strCache>
                <c:ptCount val="2"/>
                <c:pt idx="0">
                  <c:v>Tak</c:v>
                </c:pt>
                <c:pt idx="1">
                  <c:v>Nie</c:v>
                </c:pt>
              </c:strCache>
              <c:extLst/>
            </c:strRef>
          </c:cat>
          <c:val>
            <c:numRef>
              <c:f>Arkusz1!$B$2:$B$5</c:f>
              <c:numCache>
                <c:formatCode>0.00%</c:formatCode>
                <c:ptCount val="2"/>
                <c:pt idx="0">
                  <c:v>0.77800000000000002</c:v>
                </c:pt>
                <c:pt idx="1">
                  <c:v>0.222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FAC3-4C9E-A55D-19C67B57A258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Arkusz1!$A$2:$A$6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Arkusz1!$B$2:$B$6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7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4F-4518-98F4-9A689F76C07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56995064"/>
        <c:axId val="1656996864"/>
      </c:barChart>
      <c:catAx>
        <c:axId val="16569950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dirty="0">
                    <a:solidFill>
                      <a:schemeClr val="bg1"/>
                    </a:solidFill>
                  </a:rPr>
                  <a:t>Oceny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6864"/>
        <c:crosses val="autoZero"/>
        <c:auto val="1"/>
        <c:lblAlgn val="ctr"/>
        <c:lblOffset val="100"/>
        <c:noMultiLvlLbl val="0"/>
      </c:catAx>
      <c:valAx>
        <c:axId val="1656996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dirty="0">
                    <a:solidFill>
                      <a:schemeClr val="bg1"/>
                    </a:solidFill>
                  </a:rPr>
                  <a:t>Ilość ocen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5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Arkusz1!$B$1</c:f>
              <c:strCache>
                <c:ptCount val="1"/>
                <c:pt idx="0">
                  <c:v>Sprzedaż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4F3-4209-A928-627BBB079CB7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4F3-4209-A928-627BBB079CB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Arkusz1!$A$2:$A$3</c:f>
              <c:strCache>
                <c:ptCount val="2"/>
                <c:pt idx="0">
                  <c:v>Tak</c:v>
                </c:pt>
                <c:pt idx="1">
                  <c:v>Nie</c:v>
                </c:pt>
              </c:strCache>
            </c:strRef>
          </c:cat>
          <c:val>
            <c:numRef>
              <c:f>Arkusz1!$B$2:$B$3</c:f>
              <c:numCache>
                <c:formatCode>0.00%</c:formatCode>
                <c:ptCount val="2"/>
                <c:pt idx="0">
                  <c:v>0.89</c:v>
                </c:pt>
                <c:pt idx="1">
                  <c:v>0.11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4F3-4209-A928-627BBB079CB7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Arkusz1!$B$1</c:f>
              <c:strCache>
                <c:ptCount val="1"/>
                <c:pt idx="0">
                  <c:v>Sprzedaż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BC-4603-A2AF-928C8B153144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BC-4603-A2AF-928C8B15314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Arkusz1!$A$2:$A$3</c:f>
              <c:strCache>
                <c:ptCount val="2"/>
                <c:pt idx="0">
                  <c:v>Tak</c:v>
                </c:pt>
                <c:pt idx="1">
                  <c:v>Nie</c:v>
                </c:pt>
              </c:strCache>
            </c:strRef>
          </c:cat>
          <c:val>
            <c:numRef>
              <c:f>Arkusz1!$B$2:$B$3</c:f>
              <c:numCache>
                <c:formatCode>0.00%</c:formatCode>
                <c:ptCount val="2"/>
                <c:pt idx="0">
                  <c:v>0.84</c:v>
                </c:pt>
                <c:pt idx="1">
                  <c:v>0.16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ABC-4603-A2AF-928C8B153144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Arkusz1!$A$2:$A$6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Arkusz1!$B$2:$B$6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4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23-4B16-8601-6D7F434D837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56995064"/>
        <c:axId val="1656996864"/>
      </c:barChart>
      <c:catAx>
        <c:axId val="16569950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dirty="0">
                    <a:solidFill>
                      <a:schemeClr val="bg1"/>
                    </a:solidFill>
                  </a:rPr>
                  <a:t>Oceny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6864"/>
        <c:crosses val="autoZero"/>
        <c:auto val="1"/>
        <c:lblAlgn val="ctr"/>
        <c:lblOffset val="100"/>
        <c:noMultiLvlLbl val="0"/>
      </c:catAx>
      <c:valAx>
        <c:axId val="1656996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sz="1330" b="0" i="0" u="none" strike="noStrike" kern="1200" baseline="0" dirty="0">
                    <a:solidFill>
                      <a:schemeClr val="bg1"/>
                    </a:solidFill>
                  </a:rPr>
                  <a:t>Ilość ocen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5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0513759239417712E-2"/>
          <c:y val="5.0552662771164512E-2"/>
          <c:w val="0.91948624076058227"/>
          <c:h val="0.8378157370588951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Arkusz1!$A$2:$A$6</c:f>
              <c:strCache>
                <c:ptCount val="5"/>
                <c:pt idx="0">
                  <c:v>Aktualności/Blog</c:v>
                </c:pt>
                <c:pt idx="1">
                  <c:v>Informacje o szkole</c:v>
                </c:pt>
                <c:pt idx="2">
                  <c:v>Kontakt</c:v>
                </c:pt>
                <c:pt idx="3">
                  <c:v>Prosty proces zapisu</c:v>
                </c:pt>
                <c:pt idx="4">
                  <c:v>Nie wiem</c:v>
                </c:pt>
              </c:strCache>
            </c:strRef>
          </c:cat>
          <c:val>
            <c:numRef>
              <c:f>Arkusz1!$B$2:$B$6</c:f>
              <c:numCache>
                <c:formatCode>General</c:formatCode>
                <c:ptCount val="5"/>
                <c:pt idx="0">
                  <c:v>8</c:v>
                </c:pt>
                <c:pt idx="1">
                  <c:v>11</c:v>
                </c:pt>
                <c:pt idx="2">
                  <c:v>10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D3-457D-A6B6-D6B4CCF88CB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56995064"/>
        <c:axId val="1656996864"/>
      </c:barChart>
      <c:catAx>
        <c:axId val="1656995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6864"/>
        <c:crosses val="autoZero"/>
        <c:auto val="1"/>
        <c:lblAlgn val="ctr"/>
        <c:lblOffset val="100"/>
        <c:noMultiLvlLbl val="0"/>
      </c:catAx>
      <c:valAx>
        <c:axId val="1656996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330" b="0" i="0" u="none" strike="noStrike" kern="1200" baseline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sz="1330" b="0" i="0" u="none" strike="noStrike" kern="1200" baseline="0" dirty="0">
                    <a:solidFill>
                      <a:schemeClr val="bg1"/>
                    </a:solidFill>
                  </a:rPr>
                  <a:t>Ilość ocen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>
                    <a:solidFill>
                      <a:prstClr val="black">
                        <a:lumMod val="65000"/>
                        <a:lumOff val="35000"/>
                      </a:prstClr>
                    </a:solidFill>
                  </a:defRPr>
                </a:pPr>
                <a:endParaRPr lang="pl-PL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330" b="0" i="0" u="none" strike="noStrike" kern="120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5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0513759239417712E-2"/>
          <c:y val="5.0552662771164512E-2"/>
          <c:w val="0.91948624076058227"/>
          <c:h val="0.8378157370588951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Arkusz1!$A$2:$A$7</c:f>
              <c:strCache>
                <c:ptCount val="6"/>
                <c:pt idx="0">
                  <c:v>Układ graficzny</c:v>
                </c:pt>
                <c:pt idx="1">
                  <c:v>Kolorystyka</c:v>
                </c:pt>
                <c:pt idx="2">
                  <c:v>Typografia</c:v>
                </c:pt>
                <c:pt idx="3">
                  <c:v>Elementyt Interaktywne</c:v>
                </c:pt>
                <c:pt idx="4">
                  <c:v>Przejrzystość</c:v>
                </c:pt>
                <c:pt idx="5">
                  <c:v>Nie wiem</c:v>
                </c:pt>
              </c:strCache>
            </c:strRef>
          </c:cat>
          <c:val>
            <c:numRef>
              <c:f>Arkusz1!$B$2:$B$7</c:f>
              <c:numCache>
                <c:formatCode>General</c:formatCode>
                <c:ptCount val="6"/>
                <c:pt idx="0">
                  <c:v>11</c:v>
                </c:pt>
                <c:pt idx="1">
                  <c:v>11</c:v>
                </c:pt>
                <c:pt idx="2">
                  <c:v>2</c:v>
                </c:pt>
                <c:pt idx="3">
                  <c:v>7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267-4867-AE0E-E1EACE3CAB5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56995064"/>
        <c:axId val="1656996864"/>
      </c:barChart>
      <c:catAx>
        <c:axId val="1656995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6864"/>
        <c:crosses val="autoZero"/>
        <c:auto val="1"/>
        <c:lblAlgn val="ctr"/>
        <c:lblOffset val="100"/>
        <c:noMultiLvlLbl val="0"/>
      </c:catAx>
      <c:valAx>
        <c:axId val="1656996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330" b="0" i="0" u="none" strike="noStrike" kern="1200" baseline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sz="1330" b="0" i="0" u="none" strike="noStrike" kern="1200" baseline="0" dirty="0">
                    <a:solidFill>
                      <a:schemeClr val="bg1"/>
                    </a:solidFill>
                  </a:rPr>
                  <a:t>Ilość ocen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330" b="0" i="0" u="none" strike="noStrike" kern="120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5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49251103795043"/>
          <c:y val="5.4226476183455857E-2"/>
          <c:w val="0.87532219000890754"/>
          <c:h val="0.798575345106700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Arkusz1!$A$2:$A$6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Arkusz1!$B$2:$B$6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3</c:v>
                </c:pt>
                <c:pt idx="3">
                  <c:v>7</c:v>
                </c:pt>
                <c:pt idx="4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13-49AA-8CCE-86ADE4FAA56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56995064"/>
        <c:axId val="1656996864"/>
      </c:barChart>
      <c:catAx>
        <c:axId val="16569950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dirty="0">
                    <a:solidFill>
                      <a:schemeClr val="bg1"/>
                    </a:solidFill>
                  </a:rPr>
                  <a:t>Oceny</a:t>
                </a:r>
              </a:p>
            </c:rich>
          </c:tx>
          <c:layout>
            <c:manualLayout>
              <c:xMode val="edge"/>
              <c:yMode val="edge"/>
              <c:x val="0.49706443547657725"/>
              <c:y val="0.9236272511866917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6864"/>
        <c:crosses val="autoZero"/>
        <c:auto val="1"/>
        <c:lblAlgn val="ctr"/>
        <c:lblOffset val="100"/>
        <c:noMultiLvlLbl val="0"/>
      </c:catAx>
      <c:valAx>
        <c:axId val="1656996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330" b="0" i="0" u="none" strike="noStrike" kern="1200" baseline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sz="1330" b="0" i="0" u="none" strike="noStrike" kern="1200" baseline="0" dirty="0">
                    <a:solidFill>
                      <a:schemeClr val="bg1"/>
                    </a:solidFill>
                  </a:rPr>
                  <a:t>Ilość ocen</a:t>
                </a:r>
              </a:p>
            </c:rich>
          </c:tx>
          <c:layout>
            <c:manualLayout>
              <c:xMode val="edge"/>
              <c:yMode val="edge"/>
              <c:x val="1.0485541147619317E-2"/>
              <c:y val="0.3363949001607521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330" b="0" i="0" u="none" strike="noStrike" kern="120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5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550853577334639"/>
          <c:y val="4.2448388866040299E-2"/>
          <c:w val="0.87449146422665358"/>
          <c:h val="0.7972945852459941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Arkusz1!$A$2:$A$6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Arkusz1!$B$2:$B$6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7</c:v>
                </c:pt>
                <c:pt idx="4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CEA-42EF-A0D5-8FB3A0FC6B6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56995064"/>
        <c:axId val="1656996864"/>
      </c:barChart>
      <c:catAx>
        <c:axId val="16569950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dirty="0">
                    <a:solidFill>
                      <a:schemeClr val="bg1"/>
                    </a:solidFill>
                  </a:rPr>
                  <a:t>Oceny</a:t>
                </a:r>
              </a:p>
            </c:rich>
          </c:tx>
          <c:layout>
            <c:manualLayout>
              <c:xMode val="edge"/>
              <c:yMode val="edge"/>
              <c:x val="0.50584254746698598"/>
              <c:y val="0.9099008697388996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6864"/>
        <c:crosses val="autoZero"/>
        <c:auto val="1"/>
        <c:lblAlgn val="ctr"/>
        <c:lblOffset val="100"/>
        <c:noMultiLvlLbl val="0"/>
      </c:catAx>
      <c:valAx>
        <c:axId val="1656996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330" b="0" i="0" u="none" strike="noStrike" kern="1200" baseline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sz="1330" b="0" i="0" u="none" strike="noStrike" kern="1200" baseline="0" dirty="0">
                    <a:solidFill>
                      <a:schemeClr val="bg1"/>
                    </a:solidFill>
                  </a:rPr>
                  <a:t>Ilość ocen</a:t>
                </a:r>
              </a:p>
            </c:rich>
          </c:tx>
          <c:layout>
            <c:manualLayout>
              <c:xMode val="edge"/>
              <c:yMode val="edge"/>
              <c:x val="2.1804438414575054E-2"/>
              <c:y val="0.3011860598010502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330" b="0" i="0" u="none" strike="noStrike" kern="120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56995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e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FC7F58-671E-4BF2-BF29-B539A112EEE2}" type="datetimeFigureOut">
              <a:rPr lang="pl-PL" smtClean="0"/>
              <a:t>14.06.2024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9B2CC-B82F-4AD4-A2AE-7840381D2EB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0388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C661073-D397-5BAE-0CC5-9823F7626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6C502C0-AC0E-06F7-CFBF-E4CD81A4BB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786F963-A98A-6E51-702B-2C187FAFE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B749305-5F91-092B-41F8-17E4BB454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05B017-8EF6-1EA3-3062-3AA5E7C9C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269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D4A92E0-28B7-BE7C-327B-48E3950BC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221C7B66-939F-AD2A-1786-518856358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05A936D-4631-AAFF-2B26-37E5540DE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824C68F-2F92-F638-79B8-7D26F5E26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AF8DA00-B5CA-9B8C-F245-413C804B3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D3EDF1F0-5442-34AC-523F-4F08E65F3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510D98E3-4C94-384B-65B4-3DAB83512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CE1D3A4-7038-2D33-19E5-BE1F03263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7EA0528-CC55-D2CF-95C4-131F9A7E7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1830D5A-18F7-FB4E-7AEF-775FA3422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4729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1764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8DE07E8-EC2D-3820-904B-5803ECF63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2027EDC-6D7C-CB0E-25E8-D33B32708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BF9F3E7-9471-9614-DF7E-F39A63E2F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2E5FF9F-A5C1-4640-7A4A-9493E0131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5CC9D436-2BC0-3436-5A84-5535CE47E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442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1FAC7BB-A2DD-81C8-443E-9D87DCD07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AD9B3DEF-2FEF-3B6F-7683-C7A61A5F8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9C9C54AD-15E5-E71E-628A-412F9D2F6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CAB1F20-E5D6-29FC-AEC5-6B23BE731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B9FBBB8-3B73-5B3C-C9D2-C45C8E8C9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489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DD77F58-32E8-DE5C-EC6E-AFC4B810C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2532A78-C428-93D0-515E-A9CD2E18B1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3D517BD-FD06-83B6-E409-AA20764F5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98880DA3-9012-0E58-5622-23BF6B4E4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2A38103D-5D37-591A-A790-E7EA4F98B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5931DA5-C170-9499-D025-40938F526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4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9486313-A213-CE56-E380-3F58DB5D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7D040530-9B53-3B0B-5594-484226B91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6C69FA4-C78B-225B-AAF6-9253EE7E2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404D7CB-0B51-1E68-F3DE-30DBEE5795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A8DD627E-5A86-253C-5E84-531AB1E163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8B3F420E-C3C9-6B43-CFE7-A42D08FD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E18D4538-1A3D-AE07-C89D-396BF252D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C1D65DF4-27E3-CCB2-5F47-53FC9734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088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1492130-7572-5AF2-88C1-4F37D99CB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1EDAFC29-463C-AF07-64E9-EB106EF12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D7A85106-09C6-B341-24EE-EB6375144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0802CE7-B9EB-6736-9EB4-FF619F9E6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44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469D4A64-C277-7DD9-4901-668E3195D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5C89DDC4-9351-70DD-AFC9-82073CEEF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F2F469E-F93A-60C7-3615-3C77E3F51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550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C26EECD-6375-64CE-3C6D-6A4E99396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562805C-28A7-9C2A-1285-262651378A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EA8ECE6-F909-E7BA-D887-835CD945AA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16AF55B9-9D48-A418-0603-22AA001B8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5E98761-F93B-DBA8-EBF3-E55B2C9AF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FD87388F-FCA4-9DB9-9D67-73DBF1333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587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1EF9CA3-A260-2EFE-DD0F-3124128E3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3F0437A2-D836-B3F2-0BE6-DC773B6EDC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82127F7-2BB9-A1E1-D4FB-99370818D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E9179C9-B7AD-AAAE-E27C-F69262E80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C0F622F-E9C2-50BE-6677-94378E4C1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65B77D0-97A1-D999-D2DF-0994CE312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6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DDA3781D-F3B8-5CA3-DD4B-91DEFBC23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C93C1E0-AFF1-C9CD-EB50-2C40C2F76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3725C29-7B91-AD73-9DE4-9521A94BD3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6/14/2024</a:t>
            </a:fld>
            <a:endParaRPr lang="en-US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DA12D3D-522F-810C-C984-FC274EFB81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0E84693-70B0-DA64-7B1D-CB031DAB7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076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13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hyperlink" Target="https://mattymroz.github.io/survival_camp_simple_website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350" y="0"/>
            <a:ext cx="4572000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4333" y="2755305"/>
            <a:ext cx="4114800" cy="51425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050"/>
              </a:lnSpc>
            </a:pPr>
            <a:r>
              <a:rPr lang="en-US" sz="4400" b="1" err="1">
                <a:solidFill>
                  <a:srgbClr val="FFFFFF"/>
                </a:solidFill>
                <a:latin typeface="Barlow"/>
                <a:ea typeface="Barlow" pitchFamily="34" charset="-122"/>
                <a:cs typeface="Barlow" pitchFamily="34" charset="-120"/>
              </a:rPr>
              <a:t>SurvivalCamp</a:t>
            </a:r>
            <a:r>
              <a:rPr lang="en-US" sz="4400" b="1">
                <a:solidFill>
                  <a:srgbClr val="FFFFFF"/>
                </a:solidFill>
                <a:latin typeface="Barlow"/>
                <a:ea typeface="Barlow" pitchFamily="34" charset="-122"/>
                <a:cs typeface="Barlow" pitchFamily="34" charset="-120"/>
              </a:rPr>
              <a:t> Project</a:t>
            </a:r>
            <a:endParaRPr lang="en-US" sz="4400">
              <a:latin typeface="Barlow"/>
            </a:endParaRPr>
          </a:p>
        </p:txBody>
      </p:sp>
      <p:sp>
        <p:nvSpPr>
          <p:cNvPr id="6" name="Text 2"/>
          <p:cNvSpPr/>
          <p:nvPr/>
        </p:nvSpPr>
        <p:spPr>
          <a:xfrm>
            <a:off x="694333" y="3547269"/>
            <a:ext cx="6231334" cy="5554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187"/>
              </a:lnSpc>
            </a:pP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Poznaj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kulisy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tworzenia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naszej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strony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internetowej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,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która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łączy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pasjonatów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przetrwania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na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łonie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natury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 </a:t>
            </a:r>
            <a:endParaRPr lang="en-US" sz="1600">
              <a:latin typeface="Barlow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4835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5" name="Text 1"/>
          <p:cNvSpPr/>
          <p:nvPr/>
        </p:nvSpPr>
        <p:spPr>
          <a:xfrm>
            <a:off x="694333" y="1117303"/>
            <a:ext cx="4114800" cy="51425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050"/>
              </a:lnSpc>
            </a:pPr>
            <a:r>
              <a:rPr lang="en-US" sz="4400" b="1" dirty="0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Proces</a:t>
            </a:r>
            <a:r>
              <a:rPr lang="en-US" sz="4400" b="1" dirty="0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 </a:t>
            </a:r>
            <a:r>
              <a:rPr lang="en-US" sz="4400" b="1" dirty="0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Projektowania</a:t>
            </a:r>
            <a:endParaRPr lang="en-US" sz="4400" dirty="0">
              <a:latin typeface="Aptos Display"/>
            </a:endParaRPr>
          </a:p>
        </p:txBody>
      </p:sp>
      <p:sp>
        <p:nvSpPr>
          <p:cNvPr id="6" name="Text 2"/>
          <p:cNvSpPr/>
          <p:nvPr/>
        </p:nvSpPr>
        <p:spPr>
          <a:xfrm>
            <a:off x="694333" y="1999919"/>
            <a:ext cx="6231334" cy="150795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187"/>
              </a:lnSpc>
            </a:pP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Etap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projektowania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strony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SurvivalCamp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był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kluczowym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elementem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całego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procesu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tworzenia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Zespół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ściśle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współpracował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,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tworząc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szkic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roboczy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wstępną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makietę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strony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, by jak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najlepiej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odzwierciedlić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wizję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projektu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 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potrzeby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użytkowników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</a:t>
            </a:r>
            <a:endParaRPr lang="en-US" sz="1600" dirty="0">
              <a:latin typeface="Barlow"/>
            </a:endParaRPr>
          </a:p>
        </p:txBody>
      </p:sp>
      <p:sp>
        <p:nvSpPr>
          <p:cNvPr id="7" name="Text 3"/>
          <p:cNvSpPr/>
          <p:nvPr/>
        </p:nvSpPr>
        <p:spPr>
          <a:xfrm>
            <a:off x="694333" y="3360550"/>
            <a:ext cx="6231334" cy="8331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187"/>
              </a:lnSpc>
            </a:pP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Iteracyjne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podejście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umożliwiło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sprawne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testowanie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dopracowywanie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poszczególnych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elementów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strony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, co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zaowocowało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stworzeniem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funkcjonalnego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,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atrakcyjnego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designu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</a:t>
            </a:r>
            <a:endParaRPr lang="en-US" sz="1600" dirty="0">
              <a:latin typeface="Barlow"/>
            </a:endParaRPr>
          </a:p>
        </p:txBody>
      </p:sp>
      <p:pic>
        <p:nvPicPr>
          <p:cNvPr id="9" name="Obraz 8" descr="Obraz zawierający tekst, tablica, pismo odręczne, rysowanie&#10;&#10;Opis wygenerowany automatycznie">
            <a:extLst>
              <a:ext uri="{FF2B5EF4-FFF2-40B4-BE49-F238E27FC236}">
                <a16:creationId xmlns:a16="http://schemas.microsoft.com/office/drawing/2014/main" id="{916925A8-7B04-2AFD-7795-653F545C7E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033" y="75126"/>
            <a:ext cx="2656241" cy="6707747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4" name="Text 1"/>
          <p:cNvSpPr/>
          <p:nvPr/>
        </p:nvSpPr>
        <p:spPr>
          <a:xfrm>
            <a:off x="2285703" y="496491"/>
            <a:ext cx="4010719" cy="50125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3947"/>
              </a:lnSpc>
            </a:pPr>
            <a:r>
              <a:rPr lang="en-US" sz="4400" b="1" dirty="0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Proces</a:t>
            </a:r>
            <a:r>
              <a:rPr lang="en-US" sz="4400" b="1" dirty="0">
                <a:solidFill>
                  <a:srgbClr val="FFFFFF"/>
                </a:solidFill>
                <a:latin typeface="Barlow"/>
                <a:ea typeface="Barlow" pitchFamily="34" charset="-122"/>
                <a:cs typeface="Barlow" pitchFamily="34" charset="-120"/>
              </a:rPr>
              <a:t> </a:t>
            </a:r>
            <a:r>
              <a:rPr lang="en-US" sz="4400" b="1" dirty="0" err="1">
                <a:solidFill>
                  <a:srgbClr val="FFFFFF"/>
                </a:solidFill>
                <a:latin typeface="Barlow"/>
                <a:ea typeface="Barlow" pitchFamily="34" charset="-122"/>
                <a:cs typeface="Barlow" pitchFamily="34" charset="-120"/>
              </a:rPr>
              <a:t>Projektowania</a:t>
            </a:r>
            <a:endParaRPr lang="en-US" sz="4400" dirty="0">
              <a:latin typeface="Barlow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077942" y="1358702"/>
            <a:ext cx="36017" cy="5002708"/>
          </a:xfrm>
          <a:prstGeom prst="roundRect">
            <a:avLst>
              <a:gd name="adj" fmla="val 225505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6" name="Shape 3"/>
          <p:cNvSpPr/>
          <p:nvPr/>
        </p:nvSpPr>
        <p:spPr>
          <a:xfrm>
            <a:off x="5261272" y="1746697"/>
            <a:ext cx="631627" cy="36017"/>
          </a:xfrm>
          <a:prstGeom prst="roundRect">
            <a:avLst>
              <a:gd name="adj" fmla="val 225505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7" name="Shape 4"/>
          <p:cNvSpPr/>
          <p:nvPr/>
        </p:nvSpPr>
        <p:spPr>
          <a:xfrm>
            <a:off x="5892899" y="1561704"/>
            <a:ext cx="406003" cy="406003"/>
          </a:xfrm>
          <a:prstGeom prst="roundRect">
            <a:avLst>
              <a:gd name="adj" fmla="val 20005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l-PL" sz="1500"/>
          </a:p>
        </p:txBody>
      </p:sp>
      <p:sp>
        <p:nvSpPr>
          <p:cNvPr id="8" name="Text 5"/>
          <p:cNvSpPr/>
          <p:nvPr/>
        </p:nvSpPr>
        <p:spPr>
          <a:xfrm>
            <a:off x="6053435" y="1614289"/>
            <a:ext cx="84932" cy="300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8"/>
              </a:lnSpc>
            </a:pPr>
            <a:r>
              <a:rPr lang="en-US" sz="1895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1895"/>
          </a:p>
        </p:txBody>
      </p:sp>
      <p:sp>
        <p:nvSpPr>
          <p:cNvPr id="9" name="Text 6"/>
          <p:cNvSpPr/>
          <p:nvPr/>
        </p:nvSpPr>
        <p:spPr>
          <a:xfrm>
            <a:off x="3098007" y="1539181"/>
            <a:ext cx="2005310" cy="2506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1974"/>
              </a:lnSpc>
            </a:pPr>
            <a:r>
              <a:rPr lang="en-US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Analiza wymagań</a:t>
            </a:r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963732" y="1908787"/>
            <a:ext cx="3139585" cy="7905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132"/>
              </a:lnSpc>
            </a:pP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Szczegółowa identyfikacja potrzeb użytkowników oraz celów biznesowych strony.</a:t>
            </a:r>
            <a:endParaRPr lang="en-US" sz="1600"/>
          </a:p>
        </p:txBody>
      </p:sp>
      <p:sp>
        <p:nvSpPr>
          <p:cNvPr id="11" name="Shape 8"/>
          <p:cNvSpPr/>
          <p:nvPr/>
        </p:nvSpPr>
        <p:spPr>
          <a:xfrm>
            <a:off x="6298902" y="2649091"/>
            <a:ext cx="631627" cy="36017"/>
          </a:xfrm>
          <a:prstGeom prst="roundRect">
            <a:avLst>
              <a:gd name="adj" fmla="val 225505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12" name="Shape 9"/>
          <p:cNvSpPr/>
          <p:nvPr/>
        </p:nvSpPr>
        <p:spPr>
          <a:xfrm>
            <a:off x="5892899" y="2464098"/>
            <a:ext cx="406003" cy="406003"/>
          </a:xfrm>
          <a:prstGeom prst="roundRect">
            <a:avLst>
              <a:gd name="adj" fmla="val 20005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l-PL" sz="1500"/>
          </a:p>
        </p:txBody>
      </p:sp>
      <p:sp>
        <p:nvSpPr>
          <p:cNvPr id="13" name="Text 10"/>
          <p:cNvSpPr/>
          <p:nvPr/>
        </p:nvSpPr>
        <p:spPr>
          <a:xfrm>
            <a:off x="6029622" y="2516683"/>
            <a:ext cx="132557" cy="300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8"/>
              </a:lnSpc>
            </a:pPr>
            <a:r>
              <a:rPr lang="en-US" sz="1895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1895"/>
          </a:p>
        </p:txBody>
      </p:sp>
      <p:sp>
        <p:nvSpPr>
          <p:cNvPr id="14" name="Text 11"/>
          <p:cNvSpPr/>
          <p:nvPr/>
        </p:nvSpPr>
        <p:spPr>
          <a:xfrm>
            <a:off x="7088485" y="2441575"/>
            <a:ext cx="2131418" cy="2506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74"/>
              </a:lnSpc>
            </a:pPr>
            <a:r>
              <a:rPr lang="en-US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Projektowanie struktury</a:t>
            </a:r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7088485" y="2821913"/>
            <a:ext cx="3214811" cy="8227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32"/>
              </a:lnSpc>
            </a:pP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Opracowanie intuicyjnej nawigacji, podziału na sekcje i układu informacji.</a:t>
            </a:r>
            <a:endParaRPr lang="en-US" sz="1600"/>
          </a:p>
        </p:txBody>
      </p:sp>
      <p:sp>
        <p:nvSpPr>
          <p:cNvPr id="16" name="Shape 13"/>
          <p:cNvSpPr/>
          <p:nvPr/>
        </p:nvSpPr>
        <p:spPr>
          <a:xfrm>
            <a:off x="5261272" y="3505250"/>
            <a:ext cx="631627" cy="36017"/>
          </a:xfrm>
          <a:prstGeom prst="roundRect">
            <a:avLst>
              <a:gd name="adj" fmla="val 225505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17" name="Shape 14"/>
          <p:cNvSpPr/>
          <p:nvPr/>
        </p:nvSpPr>
        <p:spPr>
          <a:xfrm>
            <a:off x="5892899" y="3320257"/>
            <a:ext cx="406003" cy="406003"/>
          </a:xfrm>
          <a:prstGeom prst="roundRect">
            <a:avLst>
              <a:gd name="adj" fmla="val 20005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l-PL" sz="1500"/>
          </a:p>
        </p:txBody>
      </p:sp>
      <p:sp>
        <p:nvSpPr>
          <p:cNvPr id="18" name="Text 15"/>
          <p:cNvSpPr/>
          <p:nvPr/>
        </p:nvSpPr>
        <p:spPr>
          <a:xfrm>
            <a:off x="6032005" y="3372842"/>
            <a:ext cx="127794" cy="300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8"/>
              </a:lnSpc>
            </a:pPr>
            <a:r>
              <a:rPr lang="en-US" sz="1895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1895"/>
          </a:p>
        </p:txBody>
      </p:sp>
      <p:sp>
        <p:nvSpPr>
          <p:cNvPr id="19" name="Text 16"/>
          <p:cNvSpPr/>
          <p:nvPr/>
        </p:nvSpPr>
        <p:spPr>
          <a:xfrm>
            <a:off x="2912765" y="3297733"/>
            <a:ext cx="2190552" cy="2506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1974"/>
              </a:lnSpc>
            </a:pPr>
            <a:r>
              <a:rPr lang="en-US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Prototypownie interfejsu</a:t>
            </a:r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2393026" y="3645875"/>
            <a:ext cx="2710291" cy="7690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ts val="2132"/>
              </a:lnSpc>
            </a:pP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Stworzenie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interaktywnych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elementów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,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które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 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były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testowane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z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użytkownikami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</a:t>
            </a:r>
            <a:endParaRPr lang="en-US" sz="1600">
              <a:latin typeface="Barlow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6298902" y="4361408"/>
            <a:ext cx="631627" cy="36017"/>
          </a:xfrm>
          <a:prstGeom prst="roundRect">
            <a:avLst>
              <a:gd name="adj" fmla="val 225505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22" name="Shape 19"/>
          <p:cNvSpPr/>
          <p:nvPr/>
        </p:nvSpPr>
        <p:spPr>
          <a:xfrm>
            <a:off x="5892899" y="4176415"/>
            <a:ext cx="406003" cy="406003"/>
          </a:xfrm>
          <a:prstGeom prst="roundRect">
            <a:avLst>
              <a:gd name="adj" fmla="val 20005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l-PL" sz="1500"/>
          </a:p>
        </p:txBody>
      </p:sp>
      <p:sp>
        <p:nvSpPr>
          <p:cNvPr id="23" name="Text 20"/>
          <p:cNvSpPr/>
          <p:nvPr/>
        </p:nvSpPr>
        <p:spPr>
          <a:xfrm>
            <a:off x="6025456" y="4229001"/>
            <a:ext cx="140792" cy="300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8"/>
              </a:lnSpc>
            </a:pPr>
            <a:r>
              <a:rPr lang="en-US" sz="1895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1895"/>
          </a:p>
        </p:txBody>
      </p:sp>
      <p:sp>
        <p:nvSpPr>
          <p:cNvPr id="24" name="Text 21"/>
          <p:cNvSpPr/>
          <p:nvPr/>
        </p:nvSpPr>
        <p:spPr>
          <a:xfrm>
            <a:off x="7088485" y="4153892"/>
            <a:ext cx="2047776" cy="2506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974"/>
              </a:lnSpc>
            </a:pPr>
            <a:r>
              <a:rPr lang="en-US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Optymalizacja wizualna</a:t>
            </a:r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7088485" y="4523499"/>
            <a:ext cx="3075290" cy="8442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32"/>
              </a:lnSpc>
            </a:pP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Dopracowanie grafiki, kolorystyki i responsywności, by zapewnić najlepsze wrażenia użytkownika.</a:t>
            </a:r>
            <a:endParaRPr lang="en-US" sz="1600"/>
          </a:p>
        </p:txBody>
      </p:sp>
      <p:sp>
        <p:nvSpPr>
          <p:cNvPr id="26" name="Shape 23"/>
          <p:cNvSpPr/>
          <p:nvPr/>
        </p:nvSpPr>
        <p:spPr>
          <a:xfrm>
            <a:off x="5261272" y="5217567"/>
            <a:ext cx="631627" cy="36017"/>
          </a:xfrm>
          <a:prstGeom prst="roundRect">
            <a:avLst>
              <a:gd name="adj" fmla="val 225505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27" name="Shape 24"/>
          <p:cNvSpPr/>
          <p:nvPr/>
        </p:nvSpPr>
        <p:spPr>
          <a:xfrm>
            <a:off x="5892899" y="5032574"/>
            <a:ext cx="406003" cy="406003"/>
          </a:xfrm>
          <a:prstGeom prst="roundRect">
            <a:avLst>
              <a:gd name="adj" fmla="val 20005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pl-PL" sz="1500"/>
          </a:p>
        </p:txBody>
      </p:sp>
      <p:sp>
        <p:nvSpPr>
          <p:cNvPr id="28" name="Text 25"/>
          <p:cNvSpPr/>
          <p:nvPr/>
        </p:nvSpPr>
        <p:spPr>
          <a:xfrm>
            <a:off x="6032104" y="5085159"/>
            <a:ext cx="127496" cy="3007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8"/>
              </a:lnSpc>
            </a:pPr>
            <a:r>
              <a:rPr lang="en-US" sz="1895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5</a:t>
            </a:r>
            <a:endParaRPr lang="en-US" sz="1895"/>
          </a:p>
        </p:txBody>
      </p:sp>
      <p:sp>
        <p:nvSpPr>
          <p:cNvPr id="29" name="Text 26"/>
          <p:cNvSpPr/>
          <p:nvPr/>
        </p:nvSpPr>
        <p:spPr>
          <a:xfrm>
            <a:off x="3098007" y="5010051"/>
            <a:ext cx="2005310" cy="2506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>
              <a:lnSpc>
                <a:spcPts val="1974"/>
              </a:lnSpc>
            </a:pPr>
            <a:r>
              <a:rPr lang="en-US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Testowanie i iteracja</a:t>
            </a:r>
            <a:endParaRPr lang="en-US"/>
          </a:p>
        </p:txBody>
      </p:sp>
      <p:sp>
        <p:nvSpPr>
          <p:cNvPr id="30" name="Text 27"/>
          <p:cNvSpPr/>
          <p:nvPr/>
        </p:nvSpPr>
        <p:spPr>
          <a:xfrm>
            <a:off x="1781281" y="5379657"/>
            <a:ext cx="3322036" cy="801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>
              <a:lnSpc>
                <a:spcPts val="2132"/>
              </a:lnSpc>
            </a:pP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Ciągła weryfikacja i ulepszanie strony na podstawie opinii użytkowników.</a:t>
            </a:r>
            <a:endParaRPr lang="en-US"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350" y="0"/>
            <a:ext cx="4572000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4333" y="1209625"/>
            <a:ext cx="4760615" cy="51425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050"/>
              </a:lnSpc>
            </a:pPr>
            <a:r>
              <a:rPr lang="en-US" sz="4400" b="1" dirty="0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Wykorzystane</a:t>
            </a:r>
            <a:r>
              <a:rPr lang="en-US" sz="4400" b="1" dirty="0">
                <a:solidFill>
                  <a:srgbClr val="FFFFFF"/>
                </a:solidFill>
                <a:latin typeface="Barlow"/>
                <a:ea typeface="Barlow" pitchFamily="34" charset="-122"/>
                <a:cs typeface="Barlow" pitchFamily="34" charset="-120"/>
              </a:rPr>
              <a:t> </a:t>
            </a:r>
            <a:r>
              <a:rPr lang="en-US" sz="4400" b="1" dirty="0" err="1">
                <a:solidFill>
                  <a:srgbClr val="FFFFFF"/>
                </a:solidFill>
                <a:latin typeface="Barlow"/>
                <a:ea typeface="Barlow" pitchFamily="34" charset="-122"/>
                <a:cs typeface="Barlow" pitchFamily="34" charset="-120"/>
              </a:rPr>
              <a:t>Technologie</a:t>
            </a:r>
            <a:endParaRPr lang="en-US" sz="4400" dirty="0">
              <a:latin typeface="Barlow"/>
            </a:endParaRPr>
          </a:p>
        </p:txBody>
      </p:sp>
      <p:sp>
        <p:nvSpPr>
          <p:cNvPr id="6" name="Text 2"/>
          <p:cNvSpPr/>
          <p:nvPr/>
        </p:nvSpPr>
        <p:spPr>
          <a:xfrm>
            <a:off x="694333" y="2313506"/>
            <a:ext cx="6231334" cy="5554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87"/>
              </a:lnSpc>
            </a:pP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Przy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tworzeniu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strony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internetowej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SurvivalCamp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wykorzystaliśmy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różne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nowoczesne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technologie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webowe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w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tym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694333" y="2977491"/>
            <a:ext cx="5935167" cy="2777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85739" indent="-285739">
              <a:lnSpc>
                <a:spcPts val="2187"/>
              </a:lnSpc>
              <a:buSzPct val="100000"/>
              <a:buChar char="•"/>
            </a:pP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HTML5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CSS3 do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struktury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stylizacji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strony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694333" y="3319994"/>
            <a:ext cx="5935167" cy="5554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187"/>
              </a:lnSpc>
              <a:buSzPct val="100000"/>
              <a:buChar char="•"/>
            </a:pP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JavaScript i jQuery do tworzenia interaktywnych i dynamicznych funkcjonalności</a:t>
            </a:r>
            <a:endParaRPr lang="en-US" sz="1600"/>
          </a:p>
        </p:txBody>
      </p:sp>
      <p:sp>
        <p:nvSpPr>
          <p:cNvPr id="9" name="Text 5"/>
          <p:cNvSpPr/>
          <p:nvPr/>
        </p:nvSpPr>
        <p:spPr>
          <a:xfrm>
            <a:off x="694333" y="3940210"/>
            <a:ext cx="5935167" cy="5554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187"/>
              </a:lnSpc>
              <a:buSzPct val="100000"/>
              <a:buChar char="•"/>
            </a:pP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Narzędzia takie jak Git i GitHub do łatwego zarządzania kodem i szybkiego hostowania strony</a:t>
            </a:r>
            <a:endParaRPr lang="en-US"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0">
            <a:extLst>
              <a:ext uri="{FF2B5EF4-FFF2-40B4-BE49-F238E27FC236}">
                <a16:creationId xmlns:a16="http://schemas.microsoft.com/office/drawing/2014/main" id="{F4DE441F-B254-EB42-D46F-F8BD0B791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0C7CA61-A013-C588-21A9-A05A078D5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486" y="365125"/>
            <a:ext cx="2214093" cy="1325563"/>
          </a:xfrm>
        </p:spPr>
        <p:txBody>
          <a:bodyPr/>
          <a:lstStyle/>
          <a:p>
            <a:r>
              <a:rPr lang="pl-PL" sz="8000" b="1" dirty="0">
                <a:solidFill>
                  <a:schemeClr val="bg2"/>
                </a:solidFill>
              </a:rPr>
              <a:t>H</a:t>
            </a:r>
            <a:r>
              <a:rPr lang="pl-PL" dirty="0">
                <a:solidFill>
                  <a:schemeClr val="bg2"/>
                </a:solidFill>
              </a:rPr>
              <a:t>EART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1F17DF5-35A3-E795-6C0C-78B140779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185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Jak oceniasz ogólny wygląd strony?</a:t>
            </a:r>
            <a:r>
              <a:rPr lang="pl-PL" sz="1600" dirty="0">
                <a:solidFill>
                  <a:schemeClr val="bg1"/>
                </a:solidFill>
                <a:latin typeface="Barlow" panose="00000500000000000000" pitchFamily="2" charset="0"/>
              </a:rPr>
              <a:t> </a:t>
            </a:r>
            <a:endParaRPr lang="pl-PL" sz="1600" b="0" i="0" dirty="0">
              <a:solidFill>
                <a:schemeClr val="bg1"/>
              </a:solidFill>
              <a:effectLst/>
              <a:latin typeface="Barlow" panose="00000500000000000000" pitchFamily="2" charset="0"/>
            </a:endParaRP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Średnia ocen: 4,2/5</a:t>
            </a:r>
            <a:r>
              <a:rPr lang="pl-PL" sz="1600" dirty="0">
                <a:solidFill>
                  <a:schemeClr val="bg1"/>
                </a:solidFill>
                <a:latin typeface="Barlow" panose="00000500000000000000" pitchFamily="2" charset="0"/>
              </a:rPr>
              <a:t> </a:t>
            </a:r>
            <a:endParaRPr lang="pl-PL" sz="1600" b="0" i="0" dirty="0">
              <a:solidFill>
                <a:schemeClr val="bg1"/>
              </a:solidFill>
              <a:effectLst/>
              <a:latin typeface="Barlow" panose="00000500000000000000" pitchFamily="2" charset="0"/>
            </a:endParaRPr>
          </a:p>
          <a:p>
            <a:pPr marL="0" indent="0">
              <a:buNone/>
            </a:pPr>
            <a:endParaRPr lang="pl-PL" sz="1600" b="0" i="0" dirty="0">
              <a:solidFill>
                <a:schemeClr val="bg1"/>
              </a:solidFill>
              <a:effectLst/>
              <a:latin typeface="Barlow" panose="00000500000000000000" pitchFamily="2" charset="0"/>
            </a:endParaRPr>
          </a:p>
          <a:p>
            <a:pPr marL="0" indent="0">
              <a:buNone/>
            </a:pPr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Czy strona jest łatwa w nawigacji?</a:t>
            </a:r>
            <a:r>
              <a:rPr lang="pl-PL" sz="1600" dirty="0">
                <a:solidFill>
                  <a:schemeClr val="bg1"/>
                </a:solidFill>
                <a:latin typeface="Barlow" panose="00000500000000000000" pitchFamily="2" charset="0"/>
              </a:rPr>
              <a:t> </a:t>
            </a:r>
            <a:endParaRPr lang="pl-PL" sz="1600" b="0" i="0" dirty="0">
              <a:solidFill>
                <a:schemeClr val="bg1"/>
              </a:solidFill>
              <a:effectLst/>
              <a:latin typeface="Barlow" panose="00000500000000000000" pitchFamily="2" charset="0"/>
            </a:endParaRP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78% odpowiedziało "tak”</a:t>
            </a:r>
          </a:p>
          <a:p>
            <a:pPr marL="0" indent="0">
              <a:buNone/>
            </a:pPr>
            <a:endParaRPr lang="pl-PL" sz="1600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marL="0" indent="0">
              <a:buNone/>
            </a:pPr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Czy według Ciebie informacje na stronie są łatwe do zrozumienia? </a:t>
            </a: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89% odpowiedziało "tak"</a:t>
            </a:r>
            <a:r>
              <a:rPr lang="pl-PL" sz="1600" dirty="0">
                <a:solidFill>
                  <a:schemeClr val="bg1"/>
                </a:solidFill>
                <a:latin typeface="Barlow" panose="00000500000000000000" pitchFamily="2" charset="0"/>
              </a:rPr>
              <a:t> </a:t>
            </a:r>
            <a:endParaRPr lang="pl-PL" sz="1600" b="0" i="0" dirty="0">
              <a:solidFill>
                <a:schemeClr val="bg1"/>
              </a:solidFill>
              <a:effectLst/>
              <a:latin typeface="Barlow" panose="00000500000000000000" pitchFamily="2" charset="0"/>
            </a:endParaRPr>
          </a:p>
          <a:p>
            <a:pPr marL="0" indent="0">
              <a:buNone/>
            </a:pPr>
            <a:endParaRPr lang="pl-PL" sz="1600" b="0" i="0" dirty="0">
              <a:solidFill>
                <a:schemeClr val="bg1"/>
              </a:solidFill>
              <a:effectLst/>
              <a:latin typeface="Barlow" panose="00000500000000000000" pitchFamily="2" charset="0"/>
            </a:endParaRPr>
          </a:p>
          <a:p>
            <a:pPr marL="0" indent="0">
              <a:buNone/>
            </a:pPr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Czy formularze na stronie są łatwe do wypełnienia?</a:t>
            </a: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84% odpowiedziało "tak"</a:t>
            </a:r>
            <a:endParaRPr lang="pl-PL" sz="1600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graphicFrame>
        <p:nvGraphicFramePr>
          <p:cNvPr id="7" name="Wykres 6">
            <a:extLst>
              <a:ext uri="{FF2B5EF4-FFF2-40B4-BE49-F238E27FC236}">
                <a16:creationId xmlns:a16="http://schemas.microsoft.com/office/drawing/2014/main" id="{79D48276-4D83-E116-603A-E15419E6C5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8920667"/>
              </p:ext>
            </p:extLst>
          </p:nvPr>
        </p:nvGraphicFramePr>
        <p:xfrm>
          <a:off x="9193707" y="1583480"/>
          <a:ext cx="3445470" cy="2296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Wykres 9">
            <a:extLst>
              <a:ext uri="{FF2B5EF4-FFF2-40B4-BE49-F238E27FC236}">
                <a16:creationId xmlns:a16="http://schemas.microsoft.com/office/drawing/2014/main" id="{174F2EE3-8964-26DA-C785-D78A874DC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7018759"/>
              </p:ext>
            </p:extLst>
          </p:nvPr>
        </p:nvGraphicFramePr>
        <p:xfrm>
          <a:off x="4420125" y="287958"/>
          <a:ext cx="4910771" cy="32738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Wykres 10">
            <a:extLst>
              <a:ext uri="{FF2B5EF4-FFF2-40B4-BE49-F238E27FC236}">
                <a16:creationId xmlns:a16="http://schemas.microsoft.com/office/drawing/2014/main" id="{A39960CE-8400-3FF5-5D27-49F1873CE9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8330965"/>
              </p:ext>
            </p:extLst>
          </p:nvPr>
        </p:nvGraphicFramePr>
        <p:xfrm>
          <a:off x="7354909" y="3258677"/>
          <a:ext cx="3639521" cy="24263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Wykres 11">
            <a:extLst>
              <a:ext uri="{FF2B5EF4-FFF2-40B4-BE49-F238E27FC236}">
                <a16:creationId xmlns:a16="http://schemas.microsoft.com/office/drawing/2014/main" id="{CF33DF48-5F95-03B8-8C3F-61CACC7305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8848855"/>
              </p:ext>
            </p:extLst>
          </p:nvPr>
        </p:nvGraphicFramePr>
        <p:xfrm>
          <a:off x="5154856" y="4471851"/>
          <a:ext cx="3513629" cy="23424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06564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Graphic spid="7" grpId="0">
        <p:bldAsOne/>
      </p:bldGraphic>
      <p:bldGraphic spid="10" grpId="0">
        <p:bldAsOne/>
      </p:bldGraphic>
      <p:bldGraphic spid="11" grpId="0">
        <p:bldAsOne/>
      </p:bldGraphic>
      <p:bldGraphic spid="12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0">
            <a:extLst>
              <a:ext uri="{FF2B5EF4-FFF2-40B4-BE49-F238E27FC236}">
                <a16:creationId xmlns:a16="http://schemas.microsoft.com/office/drawing/2014/main" id="{FFD71EA9-C504-1838-F919-FEE95E10F0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471DA39-E543-DA0D-E04D-35372E57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185" y="321583"/>
            <a:ext cx="2153992" cy="1325563"/>
          </a:xfrm>
        </p:spPr>
        <p:txBody>
          <a:bodyPr/>
          <a:lstStyle/>
          <a:p>
            <a:r>
              <a:rPr lang="pl-PL" dirty="0">
                <a:solidFill>
                  <a:schemeClr val="bg2"/>
                </a:solidFill>
              </a:rPr>
              <a:t>H</a:t>
            </a:r>
            <a:r>
              <a:rPr lang="pl-PL" sz="8000" b="1" dirty="0">
                <a:solidFill>
                  <a:schemeClr val="bg2"/>
                </a:solidFill>
              </a:rPr>
              <a:t>E</a:t>
            </a:r>
            <a:r>
              <a:rPr lang="pl-PL" dirty="0">
                <a:solidFill>
                  <a:schemeClr val="bg2"/>
                </a:solidFill>
              </a:rPr>
              <a:t>ART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AD37E26-A2E8-6BC3-557E-31D4D3444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185" y="183651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Jak oceniasz szybkość ładowania strony?</a:t>
            </a: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Średnia ocen: 3,88/5</a:t>
            </a:r>
            <a:r>
              <a:rPr lang="pl-PL" sz="1600" dirty="0">
                <a:solidFill>
                  <a:schemeClr val="bg1"/>
                </a:solidFill>
                <a:latin typeface="Barlow" panose="00000500000000000000" pitchFamily="2" charset="0"/>
              </a:rPr>
              <a:t> </a:t>
            </a:r>
            <a:endParaRPr lang="pl-PL" sz="1600" b="0" i="0" dirty="0">
              <a:solidFill>
                <a:schemeClr val="bg1"/>
              </a:solidFill>
              <a:effectLst/>
              <a:latin typeface="Barlow" panose="00000500000000000000" pitchFamily="2" charset="0"/>
            </a:endParaRPr>
          </a:p>
          <a:p>
            <a:pPr marL="0" indent="0">
              <a:buNone/>
            </a:pPr>
            <a:endParaRPr lang="pl-PL" sz="1600" b="0" i="0" dirty="0">
              <a:solidFill>
                <a:schemeClr val="bg1"/>
              </a:solidFill>
              <a:effectLst/>
              <a:latin typeface="Barlow" panose="00000500000000000000" pitchFamily="2" charset="0"/>
            </a:endParaRPr>
          </a:p>
        </p:txBody>
      </p:sp>
      <p:graphicFrame>
        <p:nvGraphicFramePr>
          <p:cNvPr id="5" name="Wykres 4">
            <a:extLst>
              <a:ext uri="{FF2B5EF4-FFF2-40B4-BE49-F238E27FC236}">
                <a16:creationId xmlns:a16="http://schemas.microsoft.com/office/drawing/2014/main" id="{2A6BCD6B-5059-7D3D-4E9E-8196E78703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4968800"/>
              </p:ext>
            </p:extLst>
          </p:nvPr>
        </p:nvGraphicFramePr>
        <p:xfrm>
          <a:off x="4598103" y="1014550"/>
          <a:ext cx="6882229" cy="45881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7898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Graphic spid="5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0">
            <a:extLst>
              <a:ext uri="{FF2B5EF4-FFF2-40B4-BE49-F238E27FC236}">
                <a16:creationId xmlns:a16="http://schemas.microsoft.com/office/drawing/2014/main" id="{5588CE7F-04DE-EE28-B41E-EBF09C52F34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471DA39-E543-DA0D-E04D-35372E57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8" y="343354"/>
            <a:ext cx="10515600" cy="1325563"/>
          </a:xfrm>
        </p:spPr>
        <p:txBody>
          <a:bodyPr/>
          <a:lstStyle/>
          <a:p>
            <a:r>
              <a:rPr lang="pl-PL" dirty="0">
                <a:solidFill>
                  <a:schemeClr val="bg2"/>
                </a:solidFill>
              </a:rPr>
              <a:t>HE</a:t>
            </a:r>
            <a:r>
              <a:rPr lang="pl-PL" sz="8000" b="1" dirty="0">
                <a:solidFill>
                  <a:schemeClr val="bg2"/>
                </a:solidFill>
              </a:rPr>
              <a:t>A</a:t>
            </a:r>
            <a:r>
              <a:rPr lang="pl-PL" dirty="0">
                <a:solidFill>
                  <a:schemeClr val="bg2"/>
                </a:solidFill>
              </a:rPr>
              <a:t>RT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AD37E26-A2E8-6BC3-557E-31D4D3444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14739"/>
            <a:ext cx="429768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Które z poniższych elementów są dla Ciebie najważniejsze na naszej stronie? </a:t>
            </a:r>
          </a:p>
          <a:p>
            <a:pPr marL="0" indent="0">
              <a:buNone/>
            </a:pPr>
            <a:r>
              <a:rPr lang="pl-PL" sz="1400" dirty="0">
                <a:solidFill>
                  <a:schemeClr val="bg1"/>
                </a:solidFill>
                <a:latin typeface="Barlow" panose="00000500000000000000" pitchFamily="2" charset="0"/>
              </a:rPr>
              <a:t>(można było wybrać więcej niż jedną odpowiedź)</a:t>
            </a:r>
            <a:endParaRPr lang="pl-PL" sz="1400" b="0" i="0" dirty="0">
              <a:solidFill>
                <a:schemeClr val="bg1"/>
              </a:solidFill>
              <a:effectLst/>
              <a:latin typeface="Barlow" panose="00000500000000000000" pitchFamily="2" charset="0"/>
            </a:endParaRP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Aktualności/Blog: 44% </a:t>
            </a: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Informacje o szkole: 61% </a:t>
            </a: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Kontakt: 56%</a:t>
            </a:r>
            <a:endParaRPr lang="pl-PL" sz="1600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graphicFrame>
        <p:nvGraphicFramePr>
          <p:cNvPr id="5" name="Wykres 4">
            <a:extLst>
              <a:ext uri="{FF2B5EF4-FFF2-40B4-BE49-F238E27FC236}">
                <a16:creationId xmlns:a16="http://schemas.microsoft.com/office/drawing/2014/main" id="{3B1924D3-41FE-9BE3-3761-F321C5629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1039019"/>
              </p:ext>
            </p:extLst>
          </p:nvPr>
        </p:nvGraphicFramePr>
        <p:xfrm>
          <a:off x="4952433" y="1171894"/>
          <a:ext cx="6521109" cy="43474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5199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Graphic spid="5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0">
            <a:extLst>
              <a:ext uri="{FF2B5EF4-FFF2-40B4-BE49-F238E27FC236}">
                <a16:creationId xmlns:a16="http://schemas.microsoft.com/office/drawing/2014/main" id="{C3B26502-E53D-F91D-37E6-5E5549E670D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471DA39-E543-DA0D-E04D-35372E57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341" y="365125"/>
            <a:ext cx="10515600" cy="1325563"/>
          </a:xfrm>
        </p:spPr>
        <p:txBody>
          <a:bodyPr/>
          <a:lstStyle/>
          <a:p>
            <a:r>
              <a:rPr lang="pl-PL">
                <a:solidFill>
                  <a:schemeClr val="bg2"/>
                </a:solidFill>
              </a:rPr>
              <a:t>HEA</a:t>
            </a:r>
            <a:r>
              <a:rPr lang="pl-PL" sz="8000" b="1">
                <a:solidFill>
                  <a:schemeClr val="bg2"/>
                </a:solidFill>
              </a:rPr>
              <a:t>R</a:t>
            </a:r>
            <a:r>
              <a:rPr lang="pl-PL">
                <a:solidFill>
                  <a:schemeClr val="bg2"/>
                </a:solidFill>
              </a:rPr>
              <a:t>T</a:t>
            </a:r>
            <a:endParaRPr lang="pl-PL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AD37E26-A2E8-6BC3-557E-31D4D3444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341" y="1825625"/>
            <a:ext cx="417793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Co najbardziej przyciąga Twoją uwagę w projekcie strony? </a:t>
            </a: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Układ graficzny: 61%</a:t>
            </a: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Kolorystyka: 61%</a:t>
            </a: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Elementy interaktywne: 39%</a:t>
            </a:r>
            <a:endParaRPr lang="pl-PL" sz="1600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graphicFrame>
        <p:nvGraphicFramePr>
          <p:cNvPr id="5" name="Wykres 4">
            <a:extLst>
              <a:ext uri="{FF2B5EF4-FFF2-40B4-BE49-F238E27FC236}">
                <a16:creationId xmlns:a16="http://schemas.microsoft.com/office/drawing/2014/main" id="{A7088BAC-07B8-3448-C44D-625E691A5A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9218880"/>
              </p:ext>
            </p:extLst>
          </p:nvPr>
        </p:nvGraphicFramePr>
        <p:xfrm>
          <a:off x="5118440" y="1069338"/>
          <a:ext cx="6521109" cy="43474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0294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Graphic spid="5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0">
            <a:extLst>
              <a:ext uri="{FF2B5EF4-FFF2-40B4-BE49-F238E27FC236}">
                <a16:creationId xmlns:a16="http://schemas.microsoft.com/office/drawing/2014/main" id="{748123E4-1FCE-C14D-717D-F50F2711A82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471DA39-E543-DA0D-E04D-35372E577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solidFill>
                  <a:schemeClr val="bg2"/>
                </a:solidFill>
              </a:rPr>
              <a:t>HEAR</a:t>
            </a:r>
            <a:r>
              <a:rPr lang="pl-PL" sz="8000" b="1">
                <a:solidFill>
                  <a:schemeClr val="bg2"/>
                </a:solidFill>
              </a:rPr>
              <a:t>T</a:t>
            </a:r>
            <a:endParaRPr lang="pl-PL" sz="8000" b="1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AD37E26-A2E8-6BC3-557E-31D4D34446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945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Jak oceniasz ogólny design i estetykę strony? </a:t>
            </a: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Średnia ocen: 4,27/5</a:t>
            </a:r>
            <a:r>
              <a:rPr lang="pl-PL" sz="1600" dirty="0">
                <a:solidFill>
                  <a:schemeClr val="bg1"/>
                </a:solidFill>
                <a:latin typeface="Barlow" panose="00000500000000000000" pitchFamily="2" charset="0"/>
              </a:rPr>
              <a:t> </a:t>
            </a:r>
          </a:p>
          <a:p>
            <a:endParaRPr lang="pl-PL" sz="1600" b="0" i="0" dirty="0">
              <a:solidFill>
                <a:schemeClr val="bg1"/>
              </a:solidFill>
              <a:effectLst/>
              <a:latin typeface="Barlow" panose="00000500000000000000" pitchFamily="2" charset="0"/>
            </a:endParaRPr>
          </a:p>
          <a:p>
            <a:pPr marL="0" indent="0">
              <a:buNone/>
            </a:pPr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Czy polecił(a)byś naszą stronę innym? </a:t>
            </a:r>
          </a:p>
          <a:p>
            <a:r>
              <a:rPr lang="pl-PL" sz="1600" b="0" i="0" dirty="0">
                <a:solidFill>
                  <a:schemeClr val="bg1"/>
                </a:solidFill>
                <a:effectLst/>
                <a:latin typeface="Barlow" panose="00000500000000000000" pitchFamily="2" charset="0"/>
              </a:rPr>
              <a:t>Średnia ocen: 4,11/5</a:t>
            </a:r>
            <a:r>
              <a:rPr lang="pl-PL" sz="1600" dirty="0">
                <a:solidFill>
                  <a:schemeClr val="bg1"/>
                </a:solidFill>
                <a:latin typeface="Barlow" panose="00000500000000000000" pitchFamily="2" charset="0"/>
              </a:rPr>
              <a:t> </a:t>
            </a:r>
            <a:endParaRPr lang="pl-PL" sz="1600" b="0" i="0" dirty="0">
              <a:solidFill>
                <a:schemeClr val="bg1"/>
              </a:solidFill>
              <a:effectLst/>
              <a:latin typeface="Barlow" panose="00000500000000000000" pitchFamily="2" charset="0"/>
            </a:endParaRPr>
          </a:p>
        </p:txBody>
      </p:sp>
      <p:graphicFrame>
        <p:nvGraphicFramePr>
          <p:cNvPr id="5" name="Wykres 4">
            <a:extLst>
              <a:ext uri="{FF2B5EF4-FFF2-40B4-BE49-F238E27FC236}">
                <a16:creationId xmlns:a16="http://schemas.microsoft.com/office/drawing/2014/main" id="{58AAAA5E-3AF3-F0B1-668C-E75251D006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6637245"/>
              </p:ext>
            </p:extLst>
          </p:nvPr>
        </p:nvGraphicFramePr>
        <p:xfrm>
          <a:off x="6770914" y="121921"/>
          <a:ext cx="5008747" cy="34442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Wykres 5">
            <a:extLst>
              <a:ext uri="{FF2B5EF4-FFF2-40B4-BE49-F238E27FC236}">
                <a16:creationId xmlns:a16="http://schemas.microsoft.com/office/drawing/2014/main" id="{AFEC05A2-05EB-500A-7705-EB1A0F317C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2539772"/>
              </p:ext>
            </p:extLst>
          </p:nvPr>
        </p:nvGraphicFramePr>
        <p:xfrm>
          <a:off x="3865824" y="3483430"/>
          <a:ext cx="5447993" cy="33745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29613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Graphic spid="5" grpId="0">
        <p:bldAsOne/>
      </p:bldGraphic>
      <p:bldGraphic spid="6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5" name="Text 1"/>
          <p:cNvSpPr/>
          <p:nvPr/>
        </p:nvSpPr>
        <p:spPr>
          <a:xfrm>
            <a:off x="3156314" y="972498"/>
            <a:ext cx="5865155" cy="51425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050"/>
              </a:lnSpc>
            </a:pPr>
            <a:r>
              <a:rPr lang="en-US" sz="4400" b="1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Finalna</a:t>
            </a:r>
            <a:r>
              <a:rPr lang="en-US" sz="4400" b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 </a:t>
            </a:r>
            <a:r>
              <a:rPr lang="en-US" sz="4400" b="1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Aplikacja</a:t>
            </a:r>
            <a:r>
              <a:rPr lang="en-US" sz="4400" b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 WWW</a:t>
            </a:r>
            <a:endParaRPr lang="en-US" sz="4400" b="1">
              <a:solidFill>
                <a:srgbClr val="FFFFFF"/>
              </a:solidFill>
              <a:latin typeface="Aptos Display"/>
            </a:endParaRPr>
          </a:p>
        </p:txBody>
      </p:sp>
      <p:pic>
        <p:nvPicPr>
          <p:cNvPr id="9" name="Obraz 8">
            <a:hlinkClick r:id="rId4"/>
            <a:extLst>
              <a:ext uri="{FF2B5EF4-FFF2-40B4-BE49-F238E27FC236}">
                <a16:creationId xmlns:a16="http://schemas.microsoft.com/office/drawing/2014/main" id="{66A4635D-4FD9-7708-B481-59E1AF0603F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17" r="1054" b="-287"/>
          <a:stretch/>
        </p:blipFill>
        <p:spPr>
          <a:xfrm>
            <a:off x="2725398" y="2108517"/>
            <a:ext cx="6742065" cy="374766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35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350" y="0"/>
            <a:ext cx="4572000" cy="68580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4333" y="1624348"/>
            <a:ext cx="4114800" cy="51425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050"/>
              </a:lnSpc>
            </a:pPr>
            <a:r>
              <a:rPr lang="en-US" sz="4400" b="1" dirty="0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Dziękujemy</a:t>
            </a:r>
            <a:r>
              <a:rPr lang="en-US" sz="4400" b="1" dirty="0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 za </a:t>
            </a:r>
            <a:r>
              <a:rPr lang="en-US" sz="4400" b="1" dirty="0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Uwagę</a:t>
            </a:r>
            <a:r>
              <a:rPr lang="en-US" sz="4400" b="1" dirty="0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!</a:t>
            </a:r>
            <a:endParaRPr lang="en-US" sz="4400" dirty="0">
              <a:latin typeface="Aptos Display"/>
            </a:endParaRPr>
          </a:p>
        </p:txBody>
      </p:sp>
      <p:sp>
        <p:nvSpPr>
          <p:cNvPr id="6" name="Text 2"/>
          <p:cNvSpPr/>
          <p:nvPr/>
        </p:nvSpPr>
        <p:spPr>
          <a:xfrm>
            <a:off x="694333" y="2873573"/>
            <a:ext cx="6231334" cy="30961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2187"/>
              </a:lnSpc>
            </a:pP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To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kończy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podsumowanie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naszej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przygody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z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tworzeniem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tej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aplikacji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www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na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zaliczenie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przedmiotu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Projektowanie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Interfejsów</a:t>
            </a:r>
            <a:r>
              <a:rPr lang="en-US" sz="1600" dirty="0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anose="00000500000000000000" pitchFamily="2" charset="0"/>
                <a:ea typeface="Barlow" pitchFamily="34" charset="-122"/>
                <a:cs typeface="Barlow" pitchFamily="34" charset="-120"/>
              </a:rPr>
              <a:t>Aplikacji</a:t>
            </a:r>
            <a:endParaRPr lang="en-US" sz="1600" dirty="0">
              <a:solidFill>
                <a:srgbClr val="000000"/>
              </a:solidFill>
              <a:latin typeface="Barlow" panose="00000500000000000000" pitchFamily="2" charset="0"/>
              <a:ea typeface="Barlow" pitchFamily="34" charset="-122"/>
              <a:cs typeface="Barlow" pitchFamily="34" charset="-120"/>
            </a:endParaRPr>
          </a:p>
          <a:p>
            <a:pPr>
              <a:lnSpc>
                <a:spcPts val="2187"/>
              </a:lnSpc>
            </a:pP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w </a:t>
            </a:r>
            <a:r>
              <a:rPr lang="en-US" sz="1600" err="1">
                <a:solidFill>
                  <a:srgbClr val="E5E0DF"/>
                </a:solidFill>
                <a:ea typeface="+mn-lt"/>
                <a:cs typeface="+mn-lt"/>
              </a:rPr>
              <a:t>roku</a:t>
            </a:r>
            <a:r>
              <a:rPr lang="en-US" sz="1600">
                <a:solidFill>
                  <a:srgbClr val="E5E0DF"/>
                </a:solidFill>
                <a:ea typeface="+mn-lt"/>
                <a:cs typeface="+mn-lt"/>
              </a:rPr>
              <a:t> 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2024 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</a:t>
            </a:r>
            <a:endParaRPr lang="pl-PL" sz="1600">
              <a:solidFill>
                <a:srgbClr val="E5E0DF"/>
              </a:solidFill>
              <a:latin typeface="Barlow"/>
              <a:ea typeface="Barlow" pitchFamily="34" charset="-122"/>
              <a:cs typeface="Barlow" pitchFamily="34" charset="-120"/>
            </a:endParaRPr>
          </a:p>
          <a:p>
            <a:pPr>
              <a:lnSpc>
                <a:spcPts val="2187"/>
              </a:lnSpc>
            </a:pPr>
            <a:endParaRPr lang="pl-PL" sz="1600" dirty="0">
              <a:solidFill>
                <a:srgbClr val="E5E0DF"/>
              </a:solidFill>
              <a:latin typeface="Barlow" panose="00000500000000000000" pitchFamily="2" charset="0"/>
              <a:ea typeface="Barlow" pitchFamily="34" charset="-122"/>
              <a:cs typeface="Barlow" pitchFamily="34" charset="-120"/>
            </a:endParaRPr>
          </a:p>
          <a:p>
            <a:pPr>
              <a:lnSpc>
                <a:spcPts val="2187"/>
              </a:lnSpc>
            </a:pPr>
            <a:r>
              <a:rPr lang="pl-PL" sz="1600" dirty="0">
                <a:solidFill>
                  <a:schemeClr val="bg1"/>
                </a:solidFill>
                <a:latin typeface="Barlow" panose="00000500000000000000" pitchFamily="2" charset="0"/>
              </a:rPr>
              <a:t>Mateusz Mróz</a:t>
            </a:r>
          </a:p>
          <a:p>
            <a:pPr>
              <a:lnSpc>
                <a:spcPts val="2187"/>
              </a:lnSpc>
            </a:pPr>
            <a:r>
              <a:rPr lang="pl-PL" sz="1600" dirty="0">
                <a:solidFill>
                  <a:schemeClr val="bg1"/>
                </a:solidFill>
                <a:latin typeface="Barlow" panose="00000500000000000000" pitchFamily="2" charset="0"/>
              </a:rPr>
              <a:t>Michał Mycek</a:t>
            </a:r>
          </a:p>
          <a:p>
            <a:pPr>
              <a:lnSpc>
                <a:spcPts val="2187"/>
              </a:lnSpc>
            </a:pPr>
            <a:r>
              <a:rPr lang="pl-PL" sz="1600" dirty="0">
                <a:solidFill>
                  <a:schemeClr val="bg1"/>
                </a:solidFill>
                <a:latin typeface="Barlow" panose="00000500000000000000" pitchFamily="2" charset="0"/>
              </a:rPr>
              <a:t>Marcel Podlecki</a:t>
            </a:r>
          </a:p>
          <a:p>
            <a:pPr>
              <a:lnSpc>
                <a:spcPts val="2187"/>
              </a:lnSpc>
            </a:pPr>
            <a:r>
              <a:rPr lang="pl-PL" sz="1600" dirty="0">
                <a:solidFill>
                  <a:schemeClr val="bg1"/>
                </a:solidFill>
                <a:latin typeface="Barlow" panose="00000500000000000000" pitchFamily="2" charset="0"/>
              </a:rPr>
              <a:t>Bartłomiej Raj</a:t>
            </a:r>
            <a:endParaRPr lang="en-US" sz="1600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4" name="Text 1"/>
          <p:cNvSpPr/>
          <p:nvPr/>
        </p:nvSpPr>
        <p:spPr>
          <a:xfrm>
            <a:off x="2186980" y="1711569"/>
            <a:ext cx="6311779" cy="51425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050"/>
              </a:lnSpc>
            </a:pPr>
            <a:r>
              <a:rPr lang="en-US" sz="4400" b="1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Zespół</a:t>
            </a:r>
            <a:r>
              <a:rPr lang="en-US" sz="4400" b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 </a:t>
            </a:r>
            <a:r>
              <a:rPr lang="en-US" sz="4400" b="1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Tworzący</a:t>
            </a:r>
            <a:r>
              <a:rPr lang="en-US" sz="4400" b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 </a:t>
            </a:r>
            <a:r>
              <a:rPr lang="en-US" sz="4400" b="1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SurvivalCamp</a:t>
            </a:r>
            <a:endParaRPr lang="en-US" sz="4400" b="1">
              <a:latin typeface="Aptos Display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1455" y="2803922"/>
            <a:ext cx="1257201" cy="125720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86980" y="4292501"/>
            <a:ext cx="1746151" cy="2571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025"/>
              </a:lnSpc>
            </a:pPr>
            <a:r>
              <a:rPr lang="en-US" sz="162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Mateusz Mróz</a:t>
            </a:r>
            <a:endParaRPr lang="en-US" sz="1620"/>
          </a:p>
        </p:txBody>
      </p:sp>
      <p:sp>
        <p:nvSpPr>
          <p:cNvPr id="7" name="Text 3"/>
          <p:cNvSpPr/>
          <p:nvPr/>
        </p:nvSpPr>
        <p:spPr>
          <a:xfrm>
            <a:off x="2186980" y="4660702"/>
            <a:ext cx="1746151" cy="2777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187"/>
              </a:lnSpc>
            </a:pPr>
            <a:endParaRPr lang="en-US" sz="1458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5319" y="2803922"/>
            <a:ext cx="1257300" cy="125730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210843" y="4292600"/>
            <a:ext cx="1746250" cy="2571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025"/>
              </a:lnSpc>
            </a:pPr>
            <a:r>
              <a:rPr lang="en-US" sz="162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Michał Mycek</a:t>
            </a:r>
            <a:endParaRPr lang="en-US" sz="1620"/>
          </a:p>
        </p:txBody>
      </p:sp>
      <p:sp>
        <p:nvSpPr>
          <p:cNvPr id="10" name="Text 5"/>
          <p:cNvSpPr/>
          <p:nvPr/>
        </p:nvSpPr>
        <p:spPr>
          <a:xfrm>
            <a:off x="4210843" y="4660801"/>
            <a:ext cx="1746250" cy="2777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187"/>
              </a:lnSpc>
            </a:pPr>
            <a:endParaRPr lang="en-US" sz="1458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79282" y="2803922"/>
            <a:ext cx="1257300" cy="125730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234807" y="4292600"/>
            <a:ext cx="1746250" cy="5143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025"/>
              </a:lnSpc>
            </a:pPr>
            <a:r>
              <a:rPr lang="en-US" sz="162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Marcel Podlecki
</a:t>
            </a:r>
            <a:endParaRPr lang="en-US" sz="162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03245" y="2803922"/>
            <a:ext cx="1257300" cy="125730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258770" y="4292600"/>
            <a:ext cx="1746250" cy="2571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025"/>
              </a:lnSpc>
            </a:pPr>
            <a:r>
              <a:rPr lang="en-US" sz="162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Bartłomiej Raj</a:t>
            </a:r>
            <a:endParaRPr lang="en-US" sz="1620"/>
          </a:p>
        </p:txBody>
      </p:sp>
      <p:sp>
        <p:nvSpPr>
          <p:cNvPr id="15" name="Text 8"/>
          <p:cNvSpPr/>
          <p:nvPr/>
        </p:nvSpPr>
        <p:spPr>
          <a:xfrm>
            <a:off x="8258770" y="4660801"/>
            <a:ext cx="1746250" cy="2777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187"/>
              </a:lnSpc>
            </a:pPr>
            <a:endParaRPr lang="en-US" sz="1458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9" grpId="0" animBg="1"/>
      <p:bldP spid="12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4" name="Text 1"/>
          <p:cNvSpPr/>
          <p:nvPr/>
        </p:nvSpPr>
        <p:spPr>
          <a:xfrm>
            <a:off x="2041020" y="1000673"/>
            <a:ext cx="5514586" cy="51425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050"/>
              </a:lnSpc>
            </a:pPr>
            <a:r>
              <a:rPr lang="en-US" sz="4400" b="1" dirty="0">
                <a:solidFill>
                  <a:srgbClr val="FFFFFF"/>
                </a:solidFill>
                <a:latin typeface="Aptos Display"/>
                <a:ea typeface="+mn-lt"/>
                <a:cs typeface="+mn-lt"/>
              </a:rPr>
              <a:t>Analiza SWOT </a:t>
            </a:r>
            <a:r>
              <a:rPr lang="en-US" sz="4400" b="1" dirty="0" err="1">
                <a:solidFill>
                  <a:srgbClr val="FFFFFF"/>
                </a:solidFill>
                <a:latin typeface="Aptos Display"/>
                <a:ea typeface="+mn-lt"/>
                <a:cs typeface="+mn-lt"/>
              </a:rPr>
              <a:t>Zespołu</a:t>
            </a:r>
            <a:endParaRPr lang="en-US" sz="4400" b="1" dirty="0">
              <a:latin typeface="Aptos Display"/>
            </a:endParaRPr>
          </a:p>
        </p:txBody>
      </p:sp>
      <p:sp>
        <p:nvSpPr>
          <p:cNvPr id="5" name="Text 2"/>
          <p:cNvSpPr/>
          <p:nvPr/>
        </p:nvSpPr>
        <p:spPr>
          <a:xfrm>
            <a:off x="2041020" y="1860848"/>
            <a:ext cx="3291781" cy="4114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240"/>
              </a:lnSpc>
            </a:pPr>
            <a:r>
              <a:rPr lang="en-US" sz="2592" b="1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Mocne strony</a:t>
            </a:r>
            <a:endParaRPr lang="en-US" sz="2592"/>
          </a:p>
        </p:txBody>
      </p:sp>
      <p:sp>
        <p:nvSpPr>
          <p:cNvPr id="6" name="Text 3"/>
          <p:cNvSpPr/>
          <p:nvPr/>
        </p:nvSpPr>
        <p:spPr>
          <a:xfrm>
            <a:off x="2041020" y="2468820"/>
            <a:ext cx="3814574" cy="11108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187"/>
              </a:lnSpc>
              <a:buSzPct val="100000"/>
              <a:buChar char="•"/>
            </a:pPr>
            <a:r>
              <a:rPr lang="en-US" sz="160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Zróżnicowane umiejętności i doświadczenie: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Szeroki zakres umiejętności dzięki różnorodności członków zespołu.</a:t>
            </a:r>
            <a:endParaRPr lang="en-US" sz="1600"/>
          </a:p>
        </p:txBody>
      </p:sp>
      <p:sp>
        <p:nvSpPr>
          <p:cNvPr id="7" name="Text 4"/>
          <p:cNvSpPr/>
          <p:nvPr/>
        </p:nvSpPr>
        <p:spPr>
          <a:xfrm>
            <a:off x="2056133" y="3974857"/>
            <a:ext cx="3799461" cy="8331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187"/>
              </a:lnSpc>
              <a:buSzPct val="100000"/>
              <a:buChar char="•"/>
            </a:pPr>
            <a:r>
              <a:rPr lang="en-US" sz="1600" b="1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Wysoka</a:t>
            </a:r>
            <a:r>
              <a:rPr lang="en-US" sz="1600" b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motywacja</a:t>
            </a:r>
            <a:r>
              <a:rPr lang="en-US" sz="1600" b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b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err="1">
                <a:solidFill>
                  <a:srgbClr val="E5E0DF"/>
                </a:solidFill>
                <a:latin typeface="Barlow" pitchFamily="34" charset="0"/>
              </a:rPr>
              <a:t>zaangażowanie</a:t>
            </a:r>
            <a:r>
              <a:rPr lang="en-US" sz="1600" b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: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Wspólny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cel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pasja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do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projektowania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programowania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</a:t>
            </a:r>
            <a:endParaRPr lang="en-US" sz="1600">
              <a:latin typeface="Barlow"/>
            </a:endParaRPr>
          </a:p>
        </p:txBody>
      </p:sp>
      <p:sp>
        <p:nvSpPr>
          <p:cNvPr id="8" name="Text 5"/>
          <p:cNvSpPr/>
          <p:nvPr/>
        </p:nvSpPr>
        <p:spPr>
          <a:xfrm>
            <a:off x="2056132" y="5290954"/>
            <a:ext cx="4134313" cy="10411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187"/>
              </a:lnSpc>
              <a:buSzPct val="100000"/>
              <a:buChar char="•"/>
            </a:pPr>
            <a:r>
              <a:rPr lang="en-US" sz="1600" b="1">
                <a:solidFill>
                  <a:srgbClr val="E5E0DF"/>
                </a:solidFill>
                <a:latin typeface="Barlow" pitchFamily="34" charset="0"/>
              </a:rPr>
              <a:t>Kreatywność</a:t>
            </a:r>
            <a:r>
              <a:rPr lang="en-US" sz="160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i innowacyjność: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Kreatywne podejście do rozwiązywania problemów.</a:t>
            </a:r>
            <a:endParaRPr lang="en-US" sz="1600"/>
          </a:p>
        </p:txBody>
      </p:sp>
      <p:sp>
        <p:nvSpPr>
          <p:cNvPr id="9" name="Text 6"/>
          <p:cNvSpPr/>
          <p:nvPr/>
        </p:nvSpPr>
        <p:spPr>
          <a:xfrm>
            <a:off x="6607169" y="1859737"/>
            <a:ext cx="3291781" cy="4114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240"/>
              </a:lnSpc>
            </a:pPr>
            <a:r>
              <a:rPr lang="en-US" sz="2592" b="1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Słabe strony</a:t>
            </a:r>
            <a:endParaRPr lang="en-US" sz="2592"/>
          </a:p>
        </p:txBody>
      </p:sp>
      <p:sp>
        <p:nvSpPr>
          <p:cNvPr id="10" name="Text 7"/>
          <p:cNvSpPr/>
          <p:nvPr/>
        </p:nvSpPr>
        <p:spPr>
          <a:xfrm>
            <a:off x="6607169" y="2667970"/>
            <a:ext cx="4232549" cy="12300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115" indent="-285115">
              <a:lnSpc>
                <a:spcPts val="2187"/>
              </a:lnSpc>
              <a:buSzPct val="100000"/>
              <a:buFontTx/>
              <a:buChar char="•"/>
            </a:pPr>
            <a:r>
              <a:rPr lang="en-US" sz="1600" b="1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Ograniczone</a:t>
            </a:r>
            <a:r>
              <a:rPr lang="en-US" sz="1600" b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doświadczenie</a:t>
            </a:r>
            <a:r>
              <a:rPr lang="en-US" sz="1600" b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z </a:t>
            </a:r>
            <a:r>
              <a:rPr lang="en-US" sz="1600" b="1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nowymi</a:t>
            </a:r>
            <a:r>
              <a:rPr lang="en-US" sz="1600" b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technologiami</a:t>
            </a:r>
            <a:r>
              <a:rPr lang="en-US" sz="1600" b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: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Nie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wszyscy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członkowie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są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na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bieżąco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z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najnowszymi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trendami</a:t>
            </a:r>
            <a:r>
              <a:rPr lang="en-US" sz="160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</a:t>
            </a:r>
            <a:endParaRPr lang="en-US" sz="1600">
              <a:latin typeface="Aptos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607169" y="4457813"/>
            <a:ext cx="4026487" cy="14621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187"/>
              </a:lnSpc>
              <a:buSzPct val="100000"/>
              <a:buChar char="•"/>
            </a:pPr>
            <a:r>
              <a:rPr lang="en-US" sz="160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Zarządzanie czasem i priorytetami: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Obowiązki akademickie i osobiste mogą utrudniać efektywne zarządzanie czasem.</a:t>
            </a:r>
            <a:endParaRPr lang="en-US"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 dirty="0"/>
          </a:p>
        </p:txBody>
      </p:sp>
      <p:sp>
        <p:nvSpPr>
          <p:cNvPr id="4" name="Text 1"/>
          <p:cNvSpPr/>
          <p:nvPr/>
        </p:nvSpPr>
        <p:spPr>
          <a:xfrm>
            <a:off x="2180630" y="1041479"/>
            <a:ext cx="4114800" cy="51425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050"/>
              </a:lnSpc>
            </a:pPr>
            <a:r>
              <a:rPr lang="en-US" sz="4400" b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Analiza</a:t>
            </a:r>
            <a:r>
              <a:rPr lang="en-US" sz="4000" b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 </a:t>
            </a:r>
            <a:r>
              <a:rPr lang="en-US" sz="4400" b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SWOT</a:t>
            </a:r>
            <a:r>
              <a:rPr lang="en-US" sz="4000" b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 </a:t>
            </a:r>
            <a:r>
              <a:rPr lang="en-US" sz="4000" b="1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Zespołu</a:t>
            </a:r>
            <a:endParaRPr lang="en-US" sz="4000" b="1">
              <a:latin typeface="Aptos Display"/>
            </a:endParaRPr>
          </a:p>
        </p:txBody>
      </p:sp>
      <p:sp>
        <p:nvSpPr>
          <p:cNvPr id="5" name="Text 2"/>
          <p:cNvSpPr/>
          <p:nvPr/>
        </p:nvSpPr>
        <p:spPr>
          <a:xfrm>
            <a:off x="2186980" y="2105791"/>
            <a:ext cx="3291781" cy="4114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240"/>
              </a:lnSpc>
            </a:pPr>
            <a:r>
              <a:rPr lang="en-US" sz="2592" b="1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Szanse</a:t>
            </a:r>
            <a:endParaRPr lang="en-US" sz="2592"/>
          </a:p>
        </p:txBody>
      </p:sp>
      <p:sp>
        <p:nvSpPr>
          <p:cNvPr id="6" name="Text 3"/>
          <p:cNvSpPr/>
          <p:nvPr/>
        </p:nvSpPr>
        <p:spPr>
          <a:xfrm>
            <a:off x="2186980" y="2824032"/>
            <a:ext cx="3387031" cy="8331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187"/>
              </a:lnSpc>
              <a:buSzPct val="100000"/>
              <a:buChar char="•"/>
            </a:pP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Dostęp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do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nowych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technologii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narzędzi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Uczestnictwo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w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projektach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zapewnia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wdrożenie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do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najnowszych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narzędzi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180630" y="4305957"/>
            <a:ext cx="3387031" cy="8331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187"/>
              </a:lnSpc>
              <a:buSzPct val="100000"/>
              <a:buChar char="•"/>
            </a:pPr>
            <a:r>
              <a:rPr lang="en-US" sz="160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Networking </a:t>
            </a:r>
            <a:r>
              <a:rPr lang="en-US" sz="1600" b="1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współpraca</a:t>
            </a:r>
            <a:r>
              <a:rPr lang="en-US" sz="160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Budowanie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sieci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kontaktów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otwiera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drzwi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do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współpracy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wymiany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wiedzy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/>
          </a:p>
        </p:txBody>
      </p:sp>
      <p:sp>
        <p:nvSpPr>
          <p:cNvPr id="8" name="Text 5"/>
          <p:cNvSpPr/>
          <p:nvPr/>
        </p:nvSpPr>
        <p:spPr>
          <a:xfrm>
            <a:off x="6295975" y="2105791"/>
            <a:ext cx="3291781" cy="4114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240"/>
              </a:lnSpc>
            </a:pPr>
            <a:r>
              <a:rPr lang="en-US" sz="2592" b="1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Zagrożenia</a:t>
            </a:r>
            <a:endParaRPr lang="en-US" sz="2592"/>
          </a:p>
        </p:txBody>
      </p:sp>
      <p:sp>
        <p:nvSpPr>
          <p:cNvPr id="9" name="Text 6"/>
          <p:cNvSpPr/>
          <p:nvPr/>
        </p:nvSpPr>
        <p:spPr>
          <a:xfrm>
            <a:off x="6295975" y="2780086"/>
            <a:ext cx="3387031" cy="8331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187"/>
              </a:lnSpc>
              <a:buSzPct val="100000"/>
              <a:buChar char="•"/>
            </a:pP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Szybko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zmieniające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się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trendy: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Świat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technologii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szybko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się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zmienia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co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wymaga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ciągłej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nauki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elastyczności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295975" y="4305957"/>
            <a:ext cx="3387031" cy="8331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39" indent="-285739">
              <a:lnSpc>
                <a:spcPts val="2187"/>
              </a:lnSpc>
              <a:buSzPct val="100000"/>
              <a:buChar char="•"/>
            </a:pPr>
            <a:r>
              <a:rPr lang="en-US" sz="1600" b="1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Presja</a:t>
            </a:r>
            <a:r>
              <a:rPr lang="en-US" sz="160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czasu</a:t>
            </a:r>
            <a:r>
              <a:rPr lang="en-US" sz="160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stres</a:t>
            </a:r>
            <a:r>
              <a:rPr lang="en-US" sz="160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: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Ograniczony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czas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realizację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projektu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może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prowadzić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do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stresu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konfliktów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w </a:t>
            </a:r>
            <a:r>
              <a:rPr lang="en-US" sz="160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zespole</a:t>
            </a:r>
            <a:r>
              <a:rPr lang="en-US" sz="160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48045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4" name="Text 1"/>
          <p:cNvSpPr/>
          <p:nvPr/>
        </p:nvSpPr>
        <p:spPr>
          <a:xfrm>
            <a:off x="2186980" y="1291039"/>
            <a:ext cx="4114800" cy="51425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050"/>
              </a:lnSpc>
            </a:pPr>
            <a:r>
              <a:rPr lang="en-US" sz="4400" b="1" dirty="0" err="1">
                <a:solidFill>
                  <a:srgbClr val="FFFFFF"/>
                </a:solidFill>
                <a:latin typeface="Aptos Display"/>
                <a:ea typeface="+mn-lt"/>
                <a:cs typeface="+mn-lt"/>
              </a:rPr>
              <a:t>Założenia</a:t>
            </a:r>
            <a:r>
              <a:rPr lang="en-US" sz="4400" b="1" dirty="0">
                <a:solidFill>
                  <a:srgbClr val="FFFFFF"/>
                </a:solidFill>
                <a:latin typeface="Aptos Display"/>
                <a:ea typeface="+mn-lt"/>
                <a:cs typeface="+mn-lt"/>
              </a:rPr>
              <a:t> </a:t>
            </a:r>
            <a:r>
              <a:rPr lang="en-US" sz="4400" b="1" dirty="0" err="1">
                <a:solidFill>
                  <a:srgbClr val="FFFFFF"/>
                </a:solidFill>
                <a:latin typeface="Aptos Display"/>
                <a:ea typeface="+mn-lt"/>
                <a:cs typeface="+mn-lt"/>
              </a:rPr>
              <a:t>Projektu</a:t>
            </a:r>
            <a:endParaRPr lang="pl-PL" b="1" dirty="0" err="1">
              <a:latin typeface="Aptos Display"/>
            </a:endParaRPr>
          </a:p>
        </p:txBody>
      </p:sp>
      <p:sp>
        <p:nvSpPr>
          <p:cNvPr id="5" name="Text 2"/>
          <p:cNvSpPr/>
          <p:nvPr/>
        </p:nvSpPr>
        <p:spPr>
          <a:xfrm>
            <a:off x="2186621" y="2151166"/>
            <a:ext cx="7521873" cy="5554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87"/>
              </a:lnSpc>
              <a:buSzPct val="100000"/>
            </a:pP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Celem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projektu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SurvivalCamp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jest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stworzenie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kompleksowej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platformy,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która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łączy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pasjonatów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przetrwania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łonie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natury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186621" y="3014882"/>
            <a:ext cx="7521873" cy="8331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87"/>
              </a:lnSpc>
              <a:buSzPct val="100000"/>
            </a:pP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Strona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internetowa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ma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być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centrum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wiedzy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inspiracji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dla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wszystkich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którzy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chcą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zgłębić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tajniki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survivalu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przygotować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się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sytuacje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kryzysowe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lub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po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prostu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spędzić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aktywnie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czas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świeżym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powietrzu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186621" y="4195895"/>
            <a:ext cx="7521873" cy="5554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187"/>
              </a:lnSpc>
              <a:buSzPct val="100000"/>
            </a:pP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Misją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SurvivalCamp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jest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edukowanie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zachęcanie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ludzi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do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rozwijania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umiejętności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przetrwania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oraz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promocja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zdrowego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aktywnego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trybu</a:t>
            </a:r>
            <a:r>
              <a:rPr lang="en-US" sz="160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b="1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życia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w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kontakcie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z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naturą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4" name="Text 1"/>
          <p:cNvSpPr/>
          <p:nvPr/>
        </p:nvSpPr>
        <p:spPr>
          <a:xfrm>
            <a:off x="2154784" y="1205734"/>
            <a:ext cx="5557639" cy="51425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050"/>
              </a:lnSpc>
            </a:pPr>
            <a:r>
              <a:rPr lang="en-US" sz="4400" b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Grupa</a:t>
            </a:r>
            <a:r>
              <a:rPr lang="en-US" sz="4400" b="1">
                <a:solidFill>
                  <a:srgbClr val="FFFFF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4400" b="1" err="1">
                <a:solidFill>
                  <a:srgbClr val="FFFFFF"/>
                </a:solidFill>
                <a:latin typeface="Barlow"/>
                <a:ea typeface="Barlow" pitchFamily="34" charset="-122"/>
                <a:cs typeface="Barlow" pitchFamily="34" charset="-120"/>
              </a:rPr>
              <a:t>Docelowa</a:t>
            </a:r>
            <a:r>
              <a:rPr lang="en-US" sz="4400" b="1">
                <a:solidFill>
                  <a:srgbClr val="FFFFF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4400" b="1" err="1">
                <a:solidFill>
                  <a:srgbClr val="FFFFFF"/>
                </a:solidFill>
                <a:latin typeface="Barlow"/>
                <a:ea typeface="Barlow" pitchFamily="34" charset="-122"/>
                <a:cs typeface="Barlow" pitchFamily="34" charset="-120"/>
              </a:rPr>
              <a:t>i</a:t>
            </a:r>
            <a:r>
              <a:rPr lang="en-US" sz="4400" b="1">
                <a:solidFill>
                  <a:srgbClr val="FFFFFF"/>
                </a:solidFill>
                <a:latin typeface="Barlow"/>
                <a:ea typeface="Barlow" pitchFamily="34" charset="-122"/>
                <a:cs typeface="Barlow" pitchFamily="34" charset="-120"/>
              </a:rPr>
              <a:t> Społeczność</a:t>
            </a:r>
            <a:endParaRPr lang="en-US" sz="4400">
              <a:latin typeface="Barlow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4783" y="2090269"/>
            <a:ext cx="462856" cy="4628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54783" y="2738267"/>
            <a:ext cx="2057400" cy="257175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025"/>
              </a:lnSpc>
            </a:pPr>
            <a:r>
              <a:rPr lang="en-US" sz="2550" b="1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Grupa </a:t>
            </a:r>
            <a:r>
              <a:rPr lang="en-US" sz="2550" b="1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Docelowa</a:t>
            </a:r>
            <a:r>
              <a:rPr lang="en-US" sz="2550" b="1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(16+)</a:t>
            </a:r>
            <a:endParaRPr lang="en-US" sz="2550" dirty="0">
              <a:latin typeface="Barlow"/>
            </a:endParaRPr>
          </a:p>
        </p:txBody>
      </p:sp>
      <p:sp>
        <p:nvSpPr>
          <p:cNvPr id="7" name="Text 3"/>
          <p:cNvSpPr/>
          <p:nvPr/>
        </p:nvSpPr>
        <p:spPr>
          <a:xfrm>
            <a:off x="2150444" y="3385510"/>
            <a:ext cx="3473946" cy="5554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>
              <a:lnSpc>
                <a:spcPts val="2187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Osoby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zainteresowane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survivalem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bushcraftem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2150444" y="4220374"/>
            <a:ext cx="3473946" cy="5554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>
              <a:lnSpc>
                <a:spcPts val="2187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Młodzież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dorośli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szukający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aktywnego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wypoczynku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w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naturze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</a:t>
            </a:r>
            <a:endParaRPr lang="en-US" sz="1600" dirty="0">
              <a:latin typeface="Barlow"/>
            </a:endParaRPr>
          </a:p>
        </p:txBody>
      </p:sp>
      <p:sp>
        <p:nvSpPr>
          <p:cNvPr id="9" name="Text 5"/>
          <p:cNvSpPr/>
          <p:nvPr/>
        </p:nvSpPr>
        <p:spPr>
          <a:xfrm>
            <a:off x="2150444" y="5012308"/>
            <a:ext cx="3473946" cy="83314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>
              <a:lnSpc>
                <a:spcPts val="2187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Grupy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zorganizowane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(np.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szkoły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,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kluby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turystyczne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)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poszukujące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edukacyjnych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wyjazdów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</a:t>
            </a:r>
            <a:endParaRPr lang="en-US" sz="1600" dirty="0">
              <a:latin typeface="Barlow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2610" y="2090269"/>
            <a:ext cx="462856" cy="4628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6202610" y="2738267"/>
            <a:ext cx="2057400" cy="257175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2025"/>
              </a:lnSpc>
            </a:pPr>
            <a:r>
              <a:rPr lang="en-US" sz="2550" b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Społeczność</a:t>
            </a:r>
            <a:endParaRPr lang="en-US" sz="2550">
              <a:latin typeface="Barlow"/>
            </a:endParaRPr>
          </a:p>
        </p:txBody>
      </p:sp>
      <p:sp>
        <p:nvSpPr>
          <p:cNvPr id="12" name="Text 7"/>
          <p:cNvSpPr/>
          <p:nvPr/>
        </p:nvSpPr>
        <p:spPr>
          <a:xfrm>
            <a:off x="6202610" y="3385510"/>
            <a:ext cx="3770213" cy="1626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187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Budujemy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silną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społeczność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entuzjastów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przetrwania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którzy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dzielą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się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doświadczeniami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wspierają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się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nawzajem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drodze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do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osiągnięcia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swoich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celów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4" name="Text 1"/>
          <p:cNvSpPr/>
          <p:nvPr/>
        </p:nvSpPr>
        <p:spPr>
          <a:xfrm>
            <a:off x="2154783" y="1145936"/>
            <a:ext cx="4114800" cy="51425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4050"/>
              </a:lnSpc>
            </a:pPr>
            <a:r>
              <a:rPr lang="en-US" sz="4400" b="1" dirty="0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Cele </a:t>
            </a:r>
            <a:r>
              <a:rPr lang="en-US" sz="4400" b="1" dirty="0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i</a:t>
            </a:r>
            <a:r>
              <a:rPr lang="en-US" sz="4400" b="1" dirty="0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 </a:t>
            </a:r>
            <a:r>
              <a:rPr lang="en-US" sz="4400" b="1" dirty="0" err="1">
                <a:solidFill>
                  <a:srgbClr val="FFFFFF"/>
                </a:solidFill>
                <a:latin typeface="Aptos Display"/>
                <a:ea typeface="Barlow" pitchFamily="34" charset="-122"/>
                <a:cs typeface="Barlow" pitchFamily="34" charset="-120"/>
              </a:rPr>
              <a:t>Misja</a:t>
            </a:r>
            <a:endParaRPr lang="en-US" sz="4400" dirty="0">
              <a:latin typeface="Aptos Display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4783" y="2221214"/>
            <a:ext cx="462856" cy="4628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54783" y="2869211"/>
            <a:ext cx="2057400" cy="2571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25"/>
              </a:lnSpc>
            </a:pPr>
            <a:r>
              <a:rPr lang="en-US" sz="255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Cele</a:t>
            </a:r>
            <a:endParaRPr lang="en-US" sz="2550"/>
          </a:p>
        </p:txBody>
      </p:sp>
      <p:sp>
        <p:nvSpPr>
          <p:cNvPr id="7" name="Text 3"/>
          <p:cNvSpPr/>
          <p:nvPr/>
        </p:nvSpPr>
        <p:spPr>
          <a:xfrm>
            <a:off x="2154784" y="3494990"/>
            <a:ext cx="3770114" cy="11108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>
              <a:lnSpc>
                <a:spcPts val="2187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Naszym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kluczowym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celem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jest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zapewnienie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użytkownikom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kompletnego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,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użytecznego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źródła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informacji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na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temat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przetrwania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w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trudnych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warunkach</a:t>
            </a:r>
            <a:r>
              <a:rPr lang="en-US" sz="1600" dirty="0">
                <a:solidFill>
                  <a:srgbClr val="E5E0DF"/>
                </a:solidFill>
                <a:latin typeface="Barlow"/>
                <a:ea typeface="Barlow" pitchFamily="34" charset="-122"/>
                <a:cs typeface="Barlow" pitchFamily="34" charset="-120"/>
              </a:rPr>
              <a:t>.</a:t>
            </a:r>
            <a:endParaRPr lang="en-US" sz="1600" dirty="0">
              <a:latin typeface="Barlow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2610" y="2221214"/>
            <a:ext cx="462856" cy="46285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202610" y="2869211"/>
            <a:ext cx="2057400" cy="2571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25"/>
              </a:lnSpc>
            </a:pPr>
            <a:r>
              <a:rPr lang="en-US" sz="2550" b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Misja</a:t>
            </a:r>
            <a:endParaRPr lang="en-US" sz="2550"/>
          </a:p>
        </p:txBody>
      </p:sp>
      <p:sp>
        <p:nvSpPr>
          <p:cNvPr id="10" name="Text 5"/>
          <p:cNvSpPr/>
          <p:nvPr/>
        </p:nvSpPr>
        <p:spPr>
          <a:xfrm>
            <a:off x="6202610" y="3494990"/>
            <a:ext cx="3770213" cy="11108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187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Pomagamy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ludziom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nabyć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niezbędne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umiejętności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wiedzę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aby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mogli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stawiać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czoła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wyzwaniom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natury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stawać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się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bardziej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</a:t>
            </a:r>
            <a:r>
              <a:rPr lang="en-US" sz="1600" dirty="0" err="1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samowystarczalni</a:t>
            </a:r>
            <a:r>
              <a:rPr lang="en-US" sz="16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60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9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>
            <a:extLst>
              <a:ext uri="{FF2B5EF4-FFF2-40B4-BE49-F238E27FC236}">
                <a16:creationId xmlns:a16="http://schemas.microsoft.com/office/drawing/2014/main" id="{5BCF72FD-CCC6-6926-4607-EAD45AF21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Shape 0">
            <a:extLst>
              <a:ext uri="{FF2B5EF4-FFF2-40B4-BE49-F238E27FC236}">
                <a16:creationId xmlns:a16="http://schemas.microsoft.com/office/drawing/2014/main" id="{9C94CD23-139B-CACE-8110-1FED3B37917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D8DB5CF-92DA-4D01-C570-3D31EE7A3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9068" y="452918"/>
            <a:ext cx="3058162" cy="1325563"/>
          </a:xfrm>
        </p:spPr>
        <p:txBody>
          <a:bodyPr>
            <a:normAutofit/>
          </a:bodyPr>
          <a:lstStyle/>
          <a:p>
            <a:r>
              <a:rPr lang="pl-PL" b="1">
                <a:solidFill>
                  <a:schemeClr val="bg2"/>
                </a:solidFill>
              </a:rPr>
              <a:t>Robercik</a:t>
            </a:r>
          </a:p>
        </p:txBody>
      </p:sp>
      <p:pic>
        <p:nvPicPr>
          <p:cNvPr id="5" name="Symbol zastępczy zawartości 4" descr="Obraz zawierający kreskówka, obuwie, clipart, ubrania&#10;&#10;Opis wygenerowany automatycznie">
            <a:extLst>
              <a:ext uri="{FF2B5EF4-FFF2-40B4-BE49-F238E27FC236}">
                <a16:creationId xmlns:a16="http://schemas.microsoft.com/office/drawing/2014/main" id="{1446D0D9-837A-9EB9-1429-EF9587AF71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87" r="9222"/>
          <a:stretch/>
        </p:blipFill>
        <p:spPr>
          <a:xfrm>
            <a:off x="4114512" y="2196879"/>
            <a:ext cx="3619501" cy="4351338"/>
          </a:xfrm>
        </p:spPr>
      </p:pic>
      <p:sp>
        <p:nvSpPr>
          <p:cNvPr id="6" name="Owal 5">
            <a:extLst>
              <a:ext uri="{FF2B5EF4-FFF2-40B4-BE49-F238E27FC236}">
                <a16:creationId xmlns:a16="http://schemas.microsoft.com/office/drawing/2014/main" id="{3C7E848C-4CC5-B0A1-8621-7AB92D638F8F}"/>
              </a:ext>
            </a:extLst>
          </p:cNvPr>
          <p:cNvSpPr/>
          <p:nvPr/>
        </p:nvSpPr>
        <p:spPr>
          <a:xfrm>
            <a:off x="1199918" y="1927483"/>
            <a:ext cx="2819399" cy="1245340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>
                <a:solidFill>
                  <a:schemeClr val="bg2"/>
                </a:solidFill>
                <a:latin typeface="Barlow" panose="00000500000000000000" pitchFamily="2" charset="0"/>
              </a:rPr>
              <a:t>Pewny siebie, skupiony na celach</a:t>
            </a:r>
          </a:p>
        </p:txBody>
      </p:sp>
      <p:sp>
        <p:nvSpPr>
          <p:cNvPr id="7" name="Owal 6">
            <a:extLst>
              <a:ext uri="{FF2B5EF4-FFF2-40B4-BE49-F238E27FC236}">
                <a16:creationId xmlns:a16="http://schemas.microsoft.com/office/drawing/2014/main" id="{3E2681AF-4F80-1E54-4A12-B4171367FA32}"/>
              </a:ext>
            </a:extLst>
          </p:cNvPr>
          <p:cNvSpPr/>
          <p:nvPr/>
        </p:nvSpPr>
        <p:spPr>
          <a:xfrm>
            <a:off x="957785" y="3764258"/>
            <a:ext cx="2637916" cy="1165178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>
                <a:solidFill>
                  <a:schemeClr val="bg2"/>
                </a:solidFill>
                <a:latin typeface="Barlow" panose="00000500000000000000" pitchFamily="2" charset="0"/>
              </a:rPr>
              <a:t>Trener personalny lub przedsiębiorca</a:t>
            </a:r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D821845B-11ED-309B-69D8-A833EB1F4285}"/>
              </a:ext>
            </a:extLst>
          </p:cNvPr>
          <p:cNvSpPr/>
          <p:nvPr/>
        </p:nvSpPr>
        <p:spPr>
          <a:xfrm>
            <a:off x="9179493" y="5389233"/>
            <a:ext cx="2031402" cy="897279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>
                <a:solidFill>
                  <a:schemeClr val="bg2"/>
                </a:solidFill>
                <a:latin typeface="Barlow" panose="00000500000000000000" pitchFamily="2" charset="0"/>
              </a:rPr>
              <a:t>Ekstrawertyk</a:t>
            </a:r>
          </a:p>
        </p:txBody>
      </p:sp>
      <p:sp>
        <p:nvSpPr>
          <p:cNvPr id="9" name="Owal 8">
            <a:extLst>
              <a:ext uri="{FF2B5EF4-FFF2-40B4-BE49-F238E27FC236}">
                <a16:creationId xmlns:a16="http://schemas.microsoft.com/office/drawing/2014/main" id="{C0B3F52C-C1BA-CD1B-6D2F-E9925080F38F}"/>
              </a:ext>
            </a:extLst>
          </p:cNvPr>
          <p:cNvSpPr/>
          <p:nvPr/>
        </p:nvSpPr>
        <p:spPr>
          <a:xfrm>
            <a:off x="4664863" y="813055"/>
            <a:ext cx="2185685" cy="965426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>
                <a:solidFill>
                  <a:schemeClr val="bg2"/>
                </a:solidFill>
                <a:latin typeface="Barlow" panose="00000500000000000000" pitchFamily="2" charset="0"/>
              </a:rPr>
              <a:t>20 - 35 lat</a:t>
            </a:r>
          </a:p>
        </p:txBody>
      </p:sp>
      <p:sp>
        <p:nvSpPr>
          <p:cNvPr id="10" name="Owal 9">
            <a:extLst>
              <a:ext uri="{FF2B5EF4-FFF2-40B4-BE49-F238E27FC236}">
                <a16:creationId xmlns:a16="http://schemas.microsoft.com/office/drawing/2014/main" id="{1B06E3D8-96C0-F2F9-1E92-F39FF752A345}"/>
              </a:ext>
            </a:extLst>
          </p:cNvPr>
          <p:cNvSpPr/>
          <p:nvPr/>
        </p:nvSpPr>
        <p:spPr>
          <a:xfrm>
            <a:off x="7449847" y="785806"/>
            <a:ext cx="2943404" cy="1300114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>
                <a:solidFill>
                  <a:schemeClr val="bg2"/>
                </a:solidFill>
                <a:latin typeface="Barlow" panose="00000500000000000000" pitchFamily="2" charset="0"/>
              </a:rPr>
              <a:t>Regularnie chodzi na siłownię</a:t>
            </a:r>
          </a:p>
        </p:txBody>
      </p:sp>
      <p:sp>
        <p:nvSpPr>
          <p:cNvPr id="11" name="Owal 10">
            <a:extLst>
              <a:ext uri="{FF2B5EF4-FFF2-40B4-BE49-F238E27FC236}">
                <a16:creationId xmlns:a16="http://schemas.microsoft.com/office/drawing/2014/main" id="{874EDEC8-99EE-D0F8-3B16-20DD9D3B7DA3}"/>
              </a:ext>
            </a:extLst>
          </p:cNvPr>
          <p:cNvSpPr/>
          <p:nvPr/>
        </p:nvSpPr>
        <p:spPr>
          <a:xfrm>
            <a:off x="8544896" y="2365580"/>
            <a:ext cx="3291888" cy="1454040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>
                <a:solidFill>
                  <a:schemeClr val="bg2"/>
                </a:solidFill>
                <a:latin typeface="Barlow" panose="00000500000000000000" pitchFamily="2" charset="0"/>
              </a:rPr>
              <a:t>Aktywny użytkownik mediów społecznościowych</a:t>
            </a: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AC1C30BF-4832-3C5F-2C36-ADBDB49904D7}"/>
              </a:ext>
            </a:extLst>
          </p:cNvPr>
          <p:cNvSpPr/>
          <p:nvPr/>
        </p:nvSpPr>
        <p:spPr>
          <a:xfrm>
            <a:off x="365153" y="5432776"/>
            <a:ext cx="2185685" cy="965426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>
                <a:solidFill>
                  <a:schemeClr val="bg2"/>
                </a:solidFill>
                <a:latin typeface="Barlow" panose="00000500000000000000" pitchFamily="2" charset="0"/>
              </a:rPr>
              <a:t>Singiel lub w związku</a:t>
            </a:r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A30F06E6-5264-1D73-57D6-FBF27F49E567}"/>
              </a:ext>
            </a:extLst>
          </p:cNvPr>
          <p:cNvSpPr/>
          <p:nvPr/>
        </p:nvSpPr>
        <p:spPr>
          <a:xfrm>
            <a:off x="8168546" y="4143485"/>
            <a:ext cx="2185685" cy="965426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>
                <a:solidFill>
                  <a:schemeClr val="bg2"/>
                </a:solidFill>
                <a:latin typeface="Barlow" panose="00000500000000000000" pitchFamily="2" charset="0"/>
              </a:rPr>
              <a:t>szuka nowych wyzwań</a:t>
            </a:r>
          </a:p>
        </p:txBody>
      </p:sp>
    </p:spTree>
    <p:extLst>
      <p:ext uri="{BB962C8B-B14F-4D97-AF65-F5344CB8AC3E}">
        <p14:creationId xmlns:p14="http://schemas.microsoft.com/office/powerpoint/2010/main" val="3789603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8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9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1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2F20215A-BB7B-63C0-6900-04B10FE8B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Shape 0">
            <a:extLst>
              <a:ext uri="{FF2B5EF4-FFF2-40B4-BE49-F238E27FC236}">
                <a16:creationId xmlns:a16="http://schemas.microsoft.com/office/drawing/2014/main" id="{7B1AE560-129B-2B8E-B52D-FAAE0C406140}"/>
              </a:ext>
            </a:extLst>
          </p:cNvPr>
          <p:cNvSpPr/>
          <p:nvPr/>
        </p:nvSpPr>
        <p:spPr>
          <a:xfrm>
            <a:off x="0" y="-18547"/>
            <a:ext cx="12192000" cy="68580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pl-PL" sz="150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8E6A422-7CCE-39BE-5799-AEAE7BA7F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065" y="448416"/>
            <a:ext cx="2726012" cy="1325563"/>
          </a:xfrm>
        </p:spPr>
        <p:txBody>
          <a:bodyPr>
            <a:normAutofit/>
          </a:bodyPr>
          <a:lstStyle/>
          <a:p>
            <a:r>
              <a:rPr lang="pl-PL" b="1">
                <a:solidFill>
                  <a:schemeClr val="bg2"/>
                </a:solidFill>
                <a:latin typeface="Aptos Display"/>
              </a:rPr>
              <a:t>Mieszko</a:t>
            </a:r>
          </a:p>
        </p:txBody>
      </p:sp>
      <p:pic>
        <p:nvPicPr>
          <p:cNvPr id="5" name="Symbol zastępczy zawartości 4" descr="Obraz zawierający kreskówka, obuwie, clipart, ubrania&#10;&#10;Opis wygenerowany automatycznie">
            <a:extLst>
              <a:ext uri="{FF2B5EF4-FFF2-40B4-BE49-F238E27FC236}">
                <a16:creationId xmlns:a16="http://schemas.microsoft.com/office/drawing/2014/main" id="{2A96FB8B-1628-78EE-4EAC-50D45D40C9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28" r="57417"/>
          <a:stretch/>
        </p:blipFill>
        <p:spPr>
          <a:xfrm>
            <a:off x="4530333" y="1946528"/>
            <a:ext cx="2693895" cy="4351338"/>
          </a:xfrm>
        </p:spPr>
      </p:pic>
      <p:sp>
        <p:nvSpPr>
          <p:cNvPr id="8" name="Owal 7">
            <a:extLst>
              <a:ext uri="{FF2B5EF4-FFF2-40B4-BE49-F238E27FC236}">
                <a16:creationId xmlns:a16="http://schemas.microsoft.com/office/drawing/2014/main" id="{44160B90-BEE8-6B78-481B-A47FAFA3A31C}"/>
              </a:ext>
            </a:extLst>
          </p:cNvPr>
          <p:cNvSpPr/>
          <p:nvPr/>
        </p:nvSpPr>
        <p:spPr>
          <a:xfrm>
            <a:off x="1667284" y="2093853"/>
            <a:ext cx="2639338" cy="1165806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>
                <a:solidFill>
                  <a:schemeClr val="bg2"/>
                </a:solidFill>
                <a:latin typeface="Barlow" panose="00000500000000000000" pitchFamily="2" charset="0"/>
              </a:rPr>
              <a:t>Żyje sam lub z rodzicami</a:t>
            </a:r>
          </a:p>
        </p:txBody>
      </p:sp>
      <p:sp>
        <p:nvSpPr>
          <p:cNvPr id="9" name="Owal 8">
            <a:extLst>
              <a:ext uri="{FF2B5EF4-FFF2-40B4-BE49-F238E27FC236}">
                <a16:creationId xmlns:a16="http://schemas.microsoft.com/office/drawing/2014/main" id="{838CB9C7-193C-8CBC-1D64-FFA5FB1586BD}"/>
              </a:ext>
            </a:extLst>
          </p:cNvPr>
          <p:cNvSpPr/>
          <p:nvPr/>
        </p:nvSpPr>
        <p:spPr>
          <a:xfrm>
            <a:off x="649720" y="5412627"/>
            <a:ext cx="1913894" cy="845375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>
                <a:solidFill>
                  <a:schemeClr val="bg2"/>
                </a:solidFill>
                <a:latin typeface="Barlow" panose="00000500000000000000" pitchFamily="2" charset="0"/>
              </a:rPr>
              <a:t>Singiel</a:t>
            </a:r>
          </a:p>
        </p:txBody>
      </p:sp>
      <p:sp>
        <p:nvSpPr>
          <p:cNvPr id="10" name="Owal 9">
            <a:extLst>
              <a:ext uri="{FF2B5EF4-FFF2-40B4-BE49-F238E27FC236}">
                <a16:creationId xmlns:a16="http://schemas.microsoft.com/office/drawing/2014/main" id="{394DFDBD-FFBD-B1CC-5EDD-49E8FA07451F}"/>
              </a:ext>
            </a:extLst>
          </p:cNvPr>
          <p:cNvSpPr/>
          <p:nvPr/>
        </p:nvSpPr>
        <p:spPr>
          <a:xfrm>
            <a:off x="1190232" y="3753240"/>
            <a:ext cx="2639337" cy="1165806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>
                <a:solidFill>
                  <a:schemeClr val="bg2"/>
                </a:solidFill>
                <a:latin typeface="Barlow" panose="00000500000000000000" pitchFamily="2" charset="0"/>
              </a:rPr>
              <a:t>Student lub młody pracownik</a:t>
            </a:r>
          </a:p>
        </p:txBody>
      </p:sp>
      <p:sp>
        <p:nvSpPr>
          <p:cNvPr id="11" name="Owal 10">
            <a:extLst>
              <a:ext uri="{FF2B5EF4-FFF2-40B4-BE49-F238E27FC236}">
                <a16:creationId xmlns:a16="http://schemas.microsoft.com/office/drawing/2014/main" id="{60C77CBC-66E9-F7E1-B36B-3F960F1D871F}"/>
              </a:ext>
            </a:extLst>
          </p:cNvPr>
          <p:cNvSpPr/>
          <p:nvPr/>
        </p:nvSpPr>
        <p:spPr>
          <a:xfrm>
            <a:off x="9190947" y="5638930"/>
            <a:ext cx="2222225" cy="981566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>
                <a:solidFill>
                  <a:schemeClr val="bg2"/>
                </a:solidFill>
                <a:latin typeface="Barlow" panose="00000500000000000000" pitchFamily="2" charset="0"/>
              </a:rPr>
              <a:t>Aspołeczny, małomówny</a:t>
            </a:r>
          </a:p>
        </p:txBody>
      </p:sp>
      <p:sp>
        <p:nvSpPr>
          <p:cNvPr id="12" name="Owal 11">
            <a:extLst>
              <a:ext uri="{FF2B5EF4-FFF2-40B4-BE49-F238E27FC236}">
                <a16:creationId xmlns:a16="http://schemas.microsoft.com/office/drawing/2014/main" id="{C1C415C0-F1D6-634C-6664-0921161F65E5}"/>
              </a:ext>
            </a:extLst>
          </p:cNvPr>
          <p:cNvSpPr/>
          <p:nvPr/>
        </p:nvSpPr>
        <p:spPr>
          <a:xfrm>
            <a:off x="4633500" y="746975"/>
            <a:ext cx="2073658" cy="915943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>
                <a:solidFill>
                  <a:schemeClr val="bg2"/>
                </a:solidFill>
                <a:latin typeface="Barlow" panose="00000500000000000000" pitchFamily="2" charset="0"/>
              </a:rPr>
              <a:t>16 - 35 lat</a:t>
            </a:r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654A835E-5865-3BF8-AB3D-79A88CD8886B}"/>
              </a:ext>
            </a:extLst>
          </p:cNvPr>
          <p:cNvSpPr/>
          <p:nvPr/>
        </p:nvSpPr>
        <p:spPr>
          <a:xfrm>
            <a:off x="7085838" y="980026"/>
            <a:ext cx="2639337" cy="1165806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>
                <a:solidFill>
                  <a:schemeClr val="bg2"/>
                </a:solidFill>
                <a:latin typeface="Barlow" panose="00000500000000000000" pitchFamily="2" charset="0"/>
              </a:rPr>
              <a:t>Spędza czas grając w gry komputerowe</a:t>
            </a:r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87E19FCC-834B-07F8-540F-23EE7FC0DA54}"/>
              </a:ext>
            </a:extLst>
          </p:cNvPr>
          <p:cNvSpPr/>
          <p:nvPr/>
        </p:nvSpPr>
        <p:spPr>
          <a:xfrm>
            <a:off x="7560687" y="3938028"/>
            <a:ext cx="2990579" cy="1320951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>
                <a:solidFill>
                  <a:schemeClr val="bg2"/>
                </a:solidFill>
                <a:latin typeface="Barlow" panose="00000500000000000000" pitchFamily="2" charset="0"/>
              </a:rPr>
              <a:t>Rzadko uczestniczy w spotkaniach towarzyskich</a:t>
            </a:r>
          </a:p>
        </p:txBody>
      </p:sp>
      <p:sp>
        <p:nvSpPr>
          <p:cNvPr id="15" name="Owal 14">
            <a:extLst>
              <a:ext uri="{FF2B5EF4-FFF2-40B4-BE49-F238E27FC236}">
                <a16:creationId xmlns:a16="http://schemas.microsoft.com/office/drawing/2014/main" id="{18CA494F-8F16-3821-AAF1-E647488EF107}"/>
              </a:ext>
            </a:extLst>
          </p:cNvPr>
          <p:cNvSpPr/>
          <p:nvPr/>
        </p:nvSpPr>
        <p:spPr>
          <a:xfrm>
            <a:off x="8632836" y="2335807"/>
            <a:ext cx="3066213" cy="1354359"/>
          </a:xfrm>
          <a:prstGeom prst="ellipse">
            <a:avLst/>
          </a:prstGeom>
          <a:solidFill>
            <a:srgbClr val="26262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600" dirty="0">
                <a:solidFill>
                  <a:schemeClr val="bg2"/>
                </a:solidFill>
                <a:latin typeface="Barlow" panose="00000500000000000000" pitchFamily="2" charset="0"/>
              </a:rPr>
              <a:t>Szuka afirmacji i sposobów na poprawę swojego samopoczucia</a:t>
            </a:r>
          </a:p>
        </p:txBody>
      </p:sp>
    </p:spTree>
    <p:extLst>
      <p:ext uri="{BB962C8B-B14F-4D97-AF65-F5344CB8AC3E}">
        <p14:creationId xmlns:p14="http://schemas.microsoft.com/office/powerpoint/2010/main" val="36880121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8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9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1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Pakiet 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2.xml><?xml version="1.0" encoding="utf-8"?>
<a:themeOverride xmlns:a="http://schemas.openxmlformats.org/drawingml/2006/main">
  <a:clrScheme name="Pakiet 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3.xml><?xml version="1.0" encoding="utf-8"?>
<a:themeOverride xmlns:a="http://schemas.openxmlformats.org/drawingml/2006/main">
  <a:clrScheme name="Pakiet 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4.xml><?xml version="1.0" encoding="utf-8"?>
<a:themeOverride xmlns:a="http://schemas.openxmlformats.org/drawingml/2006/main">
  <a:clrScheme name="Pakiet 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5.xml><?xml version="1.0" encoding="utf-8"?>
<a:themeOverride xmlns:a="http://schemas.openxmlformats.org/drawingml/2006/main">
  <a:clrScheme name="Pakiet 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6.xml><?xml version="1.0" encoding="utf-8"?>
<a:themeOverride xmlns:a="http://schemas.openxmlformats.org/drawingml/2006/main">
  <a:clrScheme name="Pakiet 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7.xml><?xml version="1.0" encoding="utf-8"?>
<a:themeOverride xmlns:a="http://schemas.openxmlformats.org/drawingml/2006/main">
  <a:clrScheme name="Pakiet 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886E6133E63C841B630376809B681F7" ma:contentTypeVersion="12" ma:contentTypeDescription="Utwórz nowy dokument." ma:contentTypeScope="" ma:versionID="08880ec59c0440d09deac594c7154f04">
  <xsd:schema xmlns:xsd="http://www.w3.org/2001/XMLSchema" xmlns:xs="http://www.w3.org/2001/XMLSchema" xmlns:p="http://schemas.microsoft.com/office/2006/metadata/properties" xmlns:ns2="3b33b9b0-2866-4e1b-afaa-e3e262427902" xmlns:ns3="e786cbc9-2696-44fe-82de-3aa273fb803f" targetNamespace="http://schemas.microsoft.com/office/2006/metadata/properties" ma:root="true" ma:fieldsID="e950a4d2f90dabe2a3e4d274b37fa0c4" ns2:_="" ns3:_="">
    <xsd:import namespace="3b33b9b0-2866-4e1b-afaa-e3e262427902"/>
    <xsd:import namespace="e786cbc9-2696-44fe-82de-3aa273fb803f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33b9b0-2866-4e1b-afaa-e3e262427902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Tagi obrazów" ma:readOnly="false" ma:fieldId="{5cf76f15-5ced-4ddc-b409-7134ff3c332f}" ma:taxonomyMulti="true" ma:sspId="801e366f-1b14-43b1-b788-11d95fc9f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86cbc9-2696-44fe-82de-3aa273fb803f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e1ac6d38-9c90-4892-a6da-9e0daf3092e8}" ma:internalName="TaxCatchAll" ma:showField="CatchAllData" ma:web="e786cbc9-2696-44fe-82de-3aa273fb803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b33b9b0-2866-4e1b-afaa-e3e262427902">
      <Terms xmlns="http://schemas.microsoft.com/office/infopath/2007/PartnerControls"/>
    </lcf76f155ced4ddcb4097134ff3c332f>
    <ReferenceId xmlns="3b33b9b0-2866-4e1b-afaa-e3e262427902" xsi:nil="true"/>
    <TaxCatchAll xmlns="e786cbc9-2696-44fe-82de-3aa273fb803f" xsi:nil="true"/>
  </documentManagement>
</p:properties>
</file>

<file path=customXml/itemProps1.xml><?xml version="1.0" encoding="utf-8"?>
<ds:datastoreItem xmlns:ds="http://schemas.openxmlformats.org/officeDocument/2006/customXml" ds:itemID="{256D6F63-2EBD-4CD0-A2EA-754C4928539B}"/>
</file>

<file path=customXml/itemProps2.xml><?xml version="1.0" encoding="utf-8"?>
<ds:datastoreItem xmlns:ds="http://schemas.openxmlformats.org/officeDocument/2006/customXml" ds:itemID="{099608FD-C821-487D-8140-61E48C2EC010}"/>
</file>

<file path=customXml/itemProps3.xml><?xml version="1.0" encoding="utf-8"?>
<ds:datastoreItem xmlns:ds="http://schemas.openxmlformats.org/officeDocument/2006/customXml" ds:itemID="{1CA14DD5-63C8-4BB5-B992-DBCDBC3212D1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340</TotalTime>
  <Words>815</Words>
  <Application>Microsoft Office PowerPoint</Application>
  <PresentationFormat>Panoramiczny</PresentationFormat>
  <Paragraphs>143</Paragraphs>
  <Slides>19</Slides>
  <Notes>12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19</vt:i4>
      </vt:variant>
    </vt:vector>
  </HeadingPairs>
  <TitlesOfParts>
    <vt:vector size="20" baseType="lpstr"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Robercik</vt:lpstr>
      <vt:lpstr>Mieszko</vt:lpstr>
      <vt:lpstr>Prezentacja programu PowerPoint</vt:lpstr>
      <vt:lpstr>Prezentacja programu PowerPoint</vt:lpstr>
      <vt:lpstr>Prezentacja programu PowerPoint</vt:lpstr>
      <vt:lpstr>HEART</vt:lpstr>
      <vt:lpstr>HEART</vt:lpstr>
      <vt:lpstr>HEART</vt:lpstr>
      <vt:lpstr>HEART</vt:lpstr>
      <vt:lpstr>HEART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Michał Mycek</dc:creator>
  <cp:lastModifiedBy>Michał Mycek</cp:lastModifiedBy>
  <cp:revision>25</cp:revision>
  <dcterms:created xsi:type="dcterms:W3CDTF">2024-06-13T16:11:02Z</dcterms:created>
  <dcterms:modified xsi:type="dcterms:W3CDTF">2024-06-14T07:47:54Z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0x0101003886E6133E63C841B630376809B681F7</vt:lpwstr>
  </property>
</Properties>
</file>

<file path=docProps/thumbnail.jpeg>
</file>